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Funtastic" charset="1" panose="00000000000000000000"/>
      <p:regular r:id="rId15"/>
    </p:embeddedFont>
    <p:embeddedFont>
      <p:font typeface="可畫朵朵體-繁" charset="1" panose="020B0500000000000000"/>
      <p:regular r:id="rId16"/>
    </p:embeddedFont>
    <p:embeddedFont>
      <p:font typeface="Noto Sans T Chinese" charset="1" panose="020B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https://github.com/wilson1070033/frog_cross.git"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30.png" Type="http://schemas.openxmlformats.org/officeDocument/2006/relationships/image"/><Relationship Id="rId14" Target="../media/image31.png" Type="http://schemas.openxmlformats.org/officeDocument/2006/relationships/image"/><Relationship Id="rId15" Target="../media/image3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0">
            <a:off x="382697" y="6351325"/>
            <a:ext cx="4269469" cy="3935675"/>
          </a:xfrm>
          <a:custGeom>
            <a:avLst/>
            <a:gdLst/>
            <a:ahLst/>
            <a:cxnLst/>
            <a:rect r="r" b="b" t="t" l="l"/>
            <a:pathLst>
              <a:path h="3935675" w="4269469">
                <a:moveTo>
                  <a:pt x="0" y="0"/>
                </a:moveTo>
                <a:lnTo>
                  <a:pt x="4269469" y="0"/>
                </a:lnTo>
                <a:lnTo>
                  <a:pt x="4269469" y="3935675"/>
                </a:lnTo>
                <a:lnTo>
                  <a:pt x="0" y="3935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675491">
            <a:off x="13863419" y="4754205"/>
            <a:ext cx="4259945" cy="3446683"/>
          </a:xfrm>
          <a:custGeom>
            <a:avLst/>
            <a:gdLst/>
            <a:ahLst/>
            <a:cxnLst/>
            <a:rect r="r" b="b" t="t" l="l"/>
            <a:pathLst>
              <a:path h="3446683" w="4259945">
                <a:moveTo>
                  <a:pt x="0" y="0"/>
                </a:moveTo>
                <a:lnTo>
                  <a:pt x="4259945" y="0"/>
                </a:lnTo>
                <a:lnTo>
                  <a:pt x="4259945" y="3446683"/>
                </a:lnTo>
                <a:lnTo>
                  <a:pt x="0" y="3446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567956" y="6880124"/>
            <a:ext cx="4154727" cy="3406876"/>
          </a:xfrm>
          <a:custGeom>
            <a:avLst/>
            <a:gdLst/>
            <a:ahLst/>
            <a:cxnLst/>
            <a:rect r="r" b="b" t="t" l="l"/>
            <a:pathLst>
              <a:path h="3406876" w="4154727">
                <a:moveTo>
                  <a:pt x="0" y="0"/>
                </a:moveTo>
                <a:lnTo>
                  <a:pt x="4154727" y="0"/>
                </a:lnTo>
                <a:lnTo>
                  <a:pt x="4154727" y="3406876"/>
                </a:lnTo>
                <a:lnTo>
                  <a:pt x="0" y="34068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4005962" y="7536859"/>
            <a:ext cx="924716" cy="9247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sp>
        <p:nvSpPr>
          <p:cNvPr name="Freeform 14" id="14"/>
          <p:cNvSpPr/>
          <p:nvPr/>
        </p:nvSpPr>
        <p:spPr>
          <a:xfrm flipH="false" flipV="false" rot="0">
            <a:off x="10356834" y="7092635"/>
            <a:ext cx="4348764" cy="3194365"/>
          </a:xfrm>
          <a:custGeom>
            <a:avLst/>
            <a:gdLst/>
            <a:ahLst/>
            <a:cxnLst/>
            <a:rect r="r" b="b" t="t" l="l"/>
            <a:pathLst>
              <a:path h="3194365" w="4348764">
                <a:moveTo>
                  <a:pt x="0" y="0"/>
                </a:moveTo>
                <a:lnTo>
                  <a:pt x="4348764" y="0"/>
                </a:lnTo>
                <a:lnTo>
                  <a:pt x="4348764" y="3194365"/>
                </a:lnTo>
                <a:lnTo>
                  <a:pt x="0" y="31943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805160">
            <a:off x="208386" y="12969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true" flipV="false" rot="-318023">
            <a:off x="15555899" y="1437178"/>
            <a:ext cx="2235875" cy="1832486"/>
          </a:xfrm>
          <a:custGeom>
            <a:avLst/>
            <a:gdLst/>
            <a:ahLst/>
            <a:cxnLst/>
            <a:rect r="r" b="b" t="t" l="l"/>
            <a:pathLst>
              <a:path h="1832486" w="2235875">
                <a:moveTo>
                  <a:pt x="2235875" y="0"/>
                </a:moveTo>
                <a:lnTo>
                  <a:pt x="0" y="0"/>
                </a:lnTo>
                <a:lnTo>
                  <a:pt x="0" y="1832486"/>
                </a:lnTo>
                <a:lnTo>
                  <a:pt x="2235875" y="1832486"/>
                </a:lnTo>
                <a:lnTo>
                  <a:pt x="223587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4152679" y="7193232"/>
            <a:ext cx="4232767" cy="3093768"/>
          </a:xfrm>
          <a:custGeom>
            <a:avLst/>
            <a:gdLst/>
            <a:ahLst/>
            <a:cxnLst/>
            <a:rect r="r" b="b" t="t" l="l"/>
            <a:pathLst>
              <a:path h="3093768" w="4232767">
                <a:moveTo>
                  <a:pt x="0" y="0"/>
                </a:moveTo>
                <a:lnTo>
                  <a:pt x="4232768" y="0"/>
                </a:lnTo>
                <a:lnTo>
                  <a:pt x="4232768" y="3093768"/>
                </a:lnTo>
                <a:lnTo>
                  <a:pt x="0" y="30937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22" id="22"/>
          <p:cNvGrpSpPr/>
          <p:nvPr/>
        </p:nvGrpSpPr>
        <p:grpSpPr>
          <a:xfrm rot="0">
            <a:off x="13143982" y="7641171"/>
            <a:ext cx="915919" cy="754192"/>
            <a:chOff x="0" y="0"/>
            <a:chExt cx="739845" cy="609208"/>
          </a:xfrm>
        </p:grpSpPr>
        <p:sp>
          <p:nvSpPr>
            <p:cNvPr name="Freeform 23" id="23"/>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24" id="24"/>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25" id="25"/>
          <p:cNvGrpSpPr/>
          <p:nvPr/>
        </p:nvGrpSpPr>
        <p:grpSpPr>
          <a:xfrm rot="0">
            <a:off x="10750792" y="7791270"/>
            <a:ext cx="915919" cy="754192"/>
            <a:chOff x="0" y="0"/>
            <a:chExt cx="739845" cy="609208"/>
          </a:xfrm>
        </p:grpSpPr>
        <p:sp>
          <p:nvSpPr>
            <p:cNvPr name="Freeform 26" id="26"/>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27" id="27"/>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28" id="28"/>
          <p:cNvGrpSpPr/>
          <p:nvPr/>
        </p:nvGrpSpPr>
        <p:grpSpPr>
          <a:xfrm rot="0">
            <a:off x="950077" y="7479246"/>
            <a:ext cx="915919" cy="754192"/>
            <a:chOff x="0" y="0"/>
            <a:chExt cx="739845" cy="609208"/>
          </a:xfrm>
        </p:grpSpPr>
        <p:sp>
          <p:nvSpPr>
            <p:cNvPr name="Freeform 29" id="29"/>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30" id="30"/>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31" id="31"/>
          <p:cNvGrpSpPr/>
          <p:nvPr/>
        </p:nvGrpSpPr>
        <p:grpSpPr>
          <a:xfrm rot="0">
            <a:off x="3312961" y="7517346"/>
            <a:ext cx="915919" cy="754192"/>
            <a:chOff x="0" y="0"/>
            <a:chExt cx="739845" cy="609208"/>
          </a:xfrm>
        </p:grpSpPr>
        <p:sp>
          <p:nvSpPr>
            <p:cNvPr name="Freeform 32" id="32"/>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33" id="33"/>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34" id="34"/>
          <p:cNvGrpSpPr/>
          <p:nvPr/>
        </p:nvGrpSpPr>
        <p:grpSpPr>
          <a:xfrm rot="1328932">
            <a:off x="16933586" y="6164013"/>
            <a:ext cx="826269" cy="454053"/>
            <a:chOff x="0" y="0"/>
            <a:chExt cx="739845" cy="406560"/>
          </a:xfrm>
        </p:grpSpPr>
        <p:sp>
          <p:nvSpPr>
            <p:cNvPr name="Freeform 35" id="35"/>
            <p:cNvSpPr/>
            <p:nvPr/>
          </p:nvSpPr>
          <p:spPr>
            <a:xfrm flipH="false" flipV="false" rot="0">
              <a:off x="0" y="0"/>
              <a:ext cx="739845" cy="406560"/>
            </a:xfrm>
            <a:custGeom>
              <a:avLst/>
              <a:gdLst/>
              <a:ahLst/>
              <a:cxnLst/>
              <a:rect r="r" b="b" t="t" l="l"/>
              <a:pathLst>
                <a:path h="406560" w="739845">
                  <a:moveTo>
                    <a:pt x="369922" y="0"/>
                  </a:moveTo>
                  <a:cubicBezTo>
                    <a:pt x="165620" y="0"/>
                    <a:pt x="0" y="91012"/>
                    <a:pt x="0" y="203280"/>
                  </a:cubicBezTo>
                  <a:cubicBezTo>
                    <a:pt x="0" y="315549"/>
                    <a:pt x="165620" y="406560"/>
                    <a:pt x="369922" y="406560"/>
                  </a:cubicBezTo>
                  <a:cubicBezTo>
                    <a:pt x="574225" y="406560"/>
                    <a:pt x="739845" y="315549"/>
                    <a:pt x="739845" y="203280"/>
                  </a:cubicBezTo>
                  <a:cubicBezTo>
                    <a:pt x="739845" y="91012"/>
                    <a:pt x="574225" y="0"/>
                    <a:pt x="369922" y="0"/>
                  </a:cubicBezTo>
                  <a:close/>
                </a:path>
              </a:pathLst>
            </a:custGeom>
            <a:solidFill>
              <a:srgbClr val="4AB34E"/>
            </a:solidFill>
          </p:spPr>
        </p:sp>
        <p:sp>
          <p:nvSpPr>
            <p:cNvPr name="TextBox 36" id="36"/>
            <p:cNvSpPr txBox="true"/>
            <p:nvPr/>
          </p:nvSpPr>
          <p:spPr>
            <a:xfrm>
              <a:off x="69360" y="9540"/>
              <a:ext cx="601124" cy="358905"/>
            </a:xfrm>
            <a:prstGeom prst="rect">
              <a:avLst/>
            </a:prstGeom>
          </p:spPr>
          <p:txBody>
            <a:bodyPr anchor="ctr" rtlCol="false" tIns="50800" lIns="50800" bIns="50800" rIns="50800"/>
            <a:lstStyle/>
            <a:p>
              <a:pPr algn="ctr">
                <a:lnSpc>
                  <a:spcPts val="2467"/>
                </a:lnSpc>
              </a:pPr>
            </a:p>
          </p:txBody>
        </p:sp>
      </p:grpSp>
      <p:grpSp>
        <p:nvGrpSpPr>
          <p:cNvPr name="Group 37" id="37"/>
          <p:cNvGrpSpPr/>
          <p:nvPr/>
        </p:nvGrpSpPr>
        <p:grpSpPr>
          <a:xfrm rot="430907">
            <a:off x="14730739" y="5514712"/>
            <a:ext cx="826269" cy="454053"/>
            <a:chOff x="0" y="0"/>
            <a:chExt cx="739845" cy="406560"/>
          </a:xfrm>
        </p:grpSpPr>
        <p:sp>
          <p:nvSpPr>
            <p:cNvPr name="Freeform 38" id="38"/>
            <p:cNvSpPr/>
            <p:nvPr/>
          </p:nvSpPr>
          <p:spPr>
            <a:xfrm flipH="false" flipV="false" rot="0">
              <a:off x="0" y="0"/>
              <a:ext cx="739845" cy="406560"/>
            </a:xfrm>
            <a:custGeom>
              <a:avLst/>
              <a:gdLst/>
              <a:ahLst/>
              <a:cxnLst/>
              <a:rect r="r" b="b" t="t" l="l"/>
              <a:pathLst>
                <a:path h="406560" w="739845">
                  <a:moveTo>
                    <a:pt x="369922" y="0"/>
                  </a:moveTo>
                  <a:cubicBezTo>
                    <a:pt x="165620" y="0"/>
                    <a:pt x="0" y="91012"/>
                    <a:pt x="0" y="203280"/>
                  </a:cubicBezTo>
                  <a:cubicBezTo>
                    <a:pt x="0" y="315549"/>
                    <a:pt x="165620" y="406560"/>
                    <a:pt x="369922" y="406560"/>
                  </a:cubicBezTo>
                  <a:cubicBezTo>
                    <a:pt x="574225" y="406560"/>
                    <a:pt x="739845" y="315549"/>
                    <a:pt x="739845" y="203280"/>
                  </a:cubicBezTo>
                  <a:cubicBezTo>
                    <a:pt x="739845" y="91012"/>
                    <a:pt x="574225" y="0"/>
                    <a:pt x="369922" y="0"/>
                  </a:cubicBezTo>
                  <a:close/>
                </a:path>
              </a:pathLst>
            </a:custGeom>
            <a:solidFill>
              <a:srgbClr val="4AB34E"/>
            </a:solidFill>
          </p:spPr>
        </p:sp>
        <p:sp>
          <p:nvSpPr>
            <p:cNvPr name="TextBox 39" id="39"/>
            <p:cNvSpPr txBox="true"/>
            <p:nvPr/>
          </p:nvSpPr>
          <p:spPr>
            <a:xfrm>
              <a:off x="69360" y="9540"/>
              <a:ext cx="601124" cy="358905"/>
            </a:xfrm>
            <a:prstGeom prst="rect">
              <a:avLst/>
            </a:prstGeom>
          </p:spPr>
          <p:txBody>
            <a:bodyPr anchor="ctr" rtlCol="false" tIns="50800" lIns="50800" bIns="50800" rIns="50800"/>
            <a:lstStyle/>
            <a:p>
              <a:pPr algn="ctr">
                <a:lnSpc>
                  <a:spcPts val="2467"/>
                </a:lnSpc>
              </a:pPr>
            </a:p>
          </p:txBody>
        </p:sp>
      </p:grpSp>
      <p:grpSp>
        <p:nvGrpSpPr>
          <p:cNvPr name="Group 40" id="40"/>
          <p:cNvGrpSpPr/>
          <p:nvPr/>
        </p:nvGrpSpPr>
        <p:grpSpPr>
          <a:xfrm rot="0">
            <a:off x="16211479" y="7555909"/>
            <a:ext cx="924716" cy="92471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sp>
        <p:nvSpPr>
          <p:cNvPr name="TextBox 43" id="43"/>
          <p:cNvSpPr txBox="true"/>
          <p:nvPr/>
        </p:nvSpPr>
        <p:spPr>
          <a:xfrm rot="0">
            <a:off x="2862194" y="2153831"/>
            <a:ext cx="11665030" cy="2293950"/>
          </a:xfrm>
          <a:prstGeom prst="rect">
            <a:avLst/>
          </a:prstGeom>
        </p:spPr>
        <p:txBody>
          <a:bodyPr anchor="t" rtlCol="false" tIns="0" lIns="0" bIns="0" rIns="0">
            <a:spAutoFit/>
          </a:bodyPr>
          <a:lstStyle/>
          <a:p>
            <a:pPr algn="ctr">
              <a:lnSpc>
                <a:spcPts val="16886"/>
              </a:lnSpc>
            </a:pPr>
            <a:r>
              <a:rPr lang="en-US" sz="12062">
                <a:solidFill>
                  <a:srgbClr val="143615"/>
                </a:solidFill>
                <a:latin typeface="Funtastic"/>
                <a:ea typeface="Funtastic"/>
                <a:cs typeface="Funtastic"/>
                <a:sym typeface="Funtastic"/>
              </a:rPr>
              <a:t>Frog cross road</a:t>
            </a:r>
          </a:p>
        </p:txBody>
      </p:sp>
      <p:sp>
        <p:nvSpPr>
          <p:cNvPr name="TextBox 44" id="44"/>
          <p:cNvSpPr txBox="true"/>
          <p:nvPr/>
        </p:nvSpPr>
        <p:spPr>
          <a:xfrm rot="0">
            <a:off x="2862194" y="4505453"/>
            <a:ext cx="7785735" cy="896620"/>
          </a:xfrm>
          <a:prstGeom prst="rect">
            <a:avLst/>
          </a:prstGeom>
        </p:spPr>
        <p:txBody>
          <a:bodyPr anchor="t" rtlCol="false" tIns="0" lIns="0" bIns="0" rIns="0">
            <a:spAutoFit/>
          </a:bodyPr>
          <a:lstStyle/>
          <a:p>
            <a:pPr algn="ctr">
              <a:lnSpc>
                <a:spcPts val="7279"/>
              </a:lnSpc>
            </a:pPr>
            <a:r>
              <a:rPr lang="en-US" sz="5199">
                <a:solidFill>
                  <a:srgbClr val="143615"/>
                </a:solidFill>
                <a:latin typeface="可畫朵朵體-繁"/>
                <a:ea typeface="可畫朵朵體-繁"/>
                <a:cs typeface="可畫朵朵體-繁"/>
                <a:sym typeface="可畫朵朵體-繁"/>
              </a:rPr>
              <a:t>資工一  鄭暐宸 113321020</a:t>
            </a:r>
          </a:p>
        </p:txBody>
      </p:sp>
      <p:sp>
        <p:nvSpPr>
          <p:cNvPr name="TextBox 45" id="45"/>
          <p:cNvSpPr txBox="true"/>
          <p:nvPr/>
        </p:nvSpPr>
        <p:spPr>
          <a:xfrm rot="0">
            <a:off x="2862194" y="5516897"/>
            <a:ext cx="7257931" cy="422275"/>
          </a:xfrm>
          <a:prstGeom prst="rect">
            <a:avLst/>
          </a:prstGeom>
        </p:spPr>
        <p:txBody>
          <a:bodyPr anchor="t" rtlCol="false" tIns="0" lIns="0" bIns="0" rIns="0">
            <a:spAutoFit/>
          </a:bodyPr>
          <a:lstStyle/>
          <a:p>
            <a:pPr algn="ctr">
              <a:lnSpc>
                <a:spcPts val="3499"/>
              </a:lnSpc>
            </a:pPr>
            <a:r>
              <a:rPr lang="en-US" sz="2499" u="sng">
                <a:solidFill>
                  <a:srgbClr val="143615"/>
                </a:solidFill>
                <a:latin typeface="Noto Sans T Chinese"/>
                <a:ea typeface="Noto Sans T Chinese"/>
                <a:cs typeface="Noto Sans T Chinese"/>
                <a:sym typeface="Noto Sans T Chinese"/>
                <a:hlinkClick r:id="rId19" tooltip="https://github.com/wilson1070033/frog_cross.git"/>
              </a:rPr>
              <a:t>https://github.com/wilson1070033/frog_cross.git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3079423" y="6461063"/>
            <a:ext cx="5208577" cy="3825937"/>
            <a:chOff x="0" y="0"/>
            <a:chExt cx="6944770" cy="5101249"/>
          </a:xfrm>
        </p:grpSpPr>
        <p:sp>
          <p:nvSpPr>
            <p:cNvPr name="Freeform 17" id="17"/>
            <p:cNvSpPr/>
            <p:nvPr/>
          </p:nvSpPr>
          <p:spPr>
            <a:xfrm flipH="false" flipV="false" rot="0">
              <a:off x="0" y="0"/>
              <a:ext cx="6944770" cy="5101249"/>
            </a:xfrm>
            <a:custGeom>
              <a:avLst/>
              <a:gdLst/>
              <a:ahLst/>
              <a:cxnLst/>
              <a:rect r="r" b="b" t="t" l="l"/>
              <a:pathLst>
                <a:path h="5101249" w="6944770">
                  <a:moveTo>
                    <a:pt x="0" y="0"/>
                  </a:moveTo>
                  <a:lnTo>
                    <a:pt x="6944770" y="0"/>
                  </a:lnTo>
                  <a:lnTo>
                    <a:pt x="6944770" y="5101249"/>
                  </a:lnTo>
                  <a:lnTo>
                    <a:pt x="0" y="51012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797449" y="1112099"/>
              <a:ext cx="1175859" cy="11758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grpSp>
          <p:nvGrpSpPr>
            <p:cNvPr name="Group 21" id="21"/>
            <p:cNvGrpSpPr/>
            <p:nvPr/>
          </p:nvGrpSpPr>
          <p:grpSpPr>
            <a:xfrm rot="0">
              <a:off x="4593998" y="865449"/>
              <a:ext cx="1175859" cy="117585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grpSp>
      <p:sp>
        <p:nvSpPr>
          <p:cNvPr name="Freeform 24" id="24"/>
          <p:cNvSpPr/>
          <p:nvPr/>
        </p:nvSpPr>
        <p:spPr>
          <a:xfrm flipH="false" flipV="false" rot="0">
            <a:off x="2779901" y="3103625"/>
            <a:ext cx="6263833" cy="814298"/>
          </a:xfrm>
          <a:custGeom>
            <a:avLst/>
            <a:gdLst/>
            <a:ahLst/>
            <a:cxnLst/>
            <a:rect r="r" b="b" t="t" l="l"/>
            <a:pathLst>
              <a:path h="814298" w="6263833">
                <a:moveTo>
                  <a:pt x="0" y="0"/>
                </a:moveTo>
                <a:lnTo>
                  <a:pt x="6263834" y="0"/>
                </a:lnTo>
                <a:lnTo>
                  <a:pt x="6263834" y="814298"/>
                </a:lnTo>
                <a:lnTo>
                  <a:pt x="0" y="814298"/>
                </a:lnTo>
                <a:lnTo>
                  <a:pt x="0" y="0"/>
                </a:lnTo>
                <a:close/>
              </a:path>
            </a:pathLst>
          </a:custGeom>
          <a:blipFill>
            <a:blip r:embed="rId13"/>
            <a:stretch>
              <a:fillRect l="0" t="0" r="0" b="0"/>
            </a:stretch>
          </a:blipFill>
        </p:spPr>
      </p:sp>
      <p:sp>
        <p:nvSpPr>
          <p:cNvPr name="Freeform 25" id="25"/>
          <p:cNvSpPr/>
          <p:nvPr/>
        </p:nvSpPr>
        <p:spPr>
          <a:xfrm flipH="false" flipV="false" rot="0">
            <a:off x="2779901" y="4203673"/>
            <a:ext cx="6263833" cy="3633023"/>
          </a:xfrm>
          <a:custGeom>
            <a:avLst/>
            <a:gdLst/>
            <a:ahLst/>
            <a:cxnLst/>
            <a:rect r="r" b="b" t="t" l="l"/>
            <a:pathLst>
              <a:path h="3633023" w="6263833">
                <a:moveTo>
                  <a:pt x="0" y="0"/>
                </a:moveTo>
                <a:lnTo>
                  <a:pt x="6263834" y="0"/>
                </a:lnTo>
                <a:lnTo>
                  <a:pt x="6263834" y="3633024"/>
                </a:lnTo>
                <a:lnTo>
                  <a:pt x="0" y="3633024"/>
                </a:lnTo>
                <a:lnTo>
                  <a:pt x="0" y="0"/>
                </a:lnTo>
                <a:close/>
              </a:path>
            </a:pathLst>
          </a:custGeom>
          <a:blipFill>
            <a:blip r:embed="rId14"/>
            <a:stretch>
              <a:fillRect l="0" t="0" r="0" b="0"/>
            </a:stretch>
          </a:blipFill>
        </p:spPr>
      </p:sp>
      <p:sp>
        <p:nvSpPr>
          <p:cNvPr name="TextBox 26" id="26"/>
          <p:cNvSpPr txBox="true"/>
          <p:nvPr/>
        </p:nvSpPr>
        <p:spPr>
          <a:xfrm rot="0">
            <a:off x="6866445" y="1425678"/>
            <a:ext cx="3656529"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新增難度</a:t>
            </a:r>
          </a:p>
        </p:txBody>
      </p:sp>
      <p:sp>
        <p:nvSpPr>
          <p:cNvPr name="TextBox 27" id="27"/>
          <p:cNvSpPr txBox="true"/>
          <p:nvPr/>
        </p:nvSpPr>
        <p:spPr>
          <a:xfrm rot="0">
            <a:off x="9356034" y="3065525"/>
            <a:ext cx="5298622" cy="50673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重點：此功能的核心是將遊戲的挑戰性分解為一系列可配置的 參數。透過調整這些參數，可以有效地改變遊戲的整體難度。同時，提供 預設的難度等級（如：休閒、經典、挑戰、極限）讓玩家可以快速選擇適合自己的遊戲體驗。</a:t>
            </a:r>
          </a:p>
          <a:p>
            <a:pPr algn="l">
              <a:lnSpc>
                <a:spcPts val="2100"/>
              </a:lnSpc>
            </a:pPr>
            <a:r>
              <a:rPr lang="en-US" sz="1500">
                <a:solidFill>
                  <a:srgbClr val="143615"/>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ConfigurationMenu 類別提供了使用者介面，讓玩家可以逐一修改 GameConfig 中的各項難度參數。</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GameConfig 類別中為每個參數提供了 set 方法（例如 setMapWidth, setGameSpeed），這些方法通常會包含輸入值的 範圍驗證，確保設定的數值在一個合理的最小和最大值之間（定義於 ParameterLimits 結構中）。</a:t>
            </a:r>
          </a:p>
          <a:p>
            <a:pPr algn="l">
              <a:lnSpc>
                <a:spcPts val="2100"/>
              </a:lnSpc>
            </a:pPr>
            <a:r>
              <a:rPr lang="en-US" sz="1500">
                <a:solidFill>
                  <a:srgbClr val="143615"/>
                </a:solidFill>
                <a:latin typeface="可畫朵朵體-繁"/>
                <a:ea typeface="可畫朵朵體-繁"/>
                <a:cs typeface="可畫朵朵體-繁"/>
                <a:sym typeface="可畫朵朵體-繁"/>
              </a:rPr>
              <a:t>經驗：</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使用者體驗：提供清晰的引導和參數說明（如 displayParameterGuide 函式）對於自訂設定非常重要，能幫助玩家理解每個參數的意義。</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輸入驗證：嚴格的輸入驗證是必要的，可以防止無效的設定導致遊戲崩潰或出現非預期的行為。</a:t>
            </a:r>
          </a:p>
          <a:p>
            <a:pPr algn="l">
              <a:lnSpc>
                <a:spcPts val="2100"/>
              </a:lnSpc>
            </a:pPr>
          </a:p>
          <a:p>
            <a:pPr algn="l">
              <a:lnSpc>
                <a:spcPts val="21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148629" y="5549434"/>
            <a:ext cx="5139371" cy="4737566"/>
          </a:xfrm>
          <a:custGeom>
            <a:avLst/>
            <a:gdLst/>
            <a:ahLst/>
            <a:cxnLst/>
            <a:rect r="r" b="b" t="t" l="l"/>
            <a:pathLst>
              <a:path h="4737566" w="5139371">
                <a:moveTo>
                  <a:pt x="0" y="0"/>
                </a:moveTo>
                <a:lnTo>
                  <a:pt x="5139371" y="0"/>
                </a:lnTo>
                <a:lnTo>
                  <a:pt x="5139371" y="4737566"/>
                </a:lnTo>
                <a:lnTo>
                  <a:pt x="0" y="47375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3898713" y="6911514"/>
            <a:ext cx="931840" cy="9318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19" id="19"/>
            <p:cNvSpPr txBox="true"/>
            <p:nvPr/>
          </p:nvSpPr>
          <p:spPr>
            <a:xfrm>
              <a:off x="76200" y="47625"/>
              <a:ext cx="660400" cy="688975"/>
            </a:xfrm>
            <a:prstGeom prst="rect">
              <a:avLst/>
            </a:prstGeom>
          </p:spPr>
          <p:txBody>
            <a:bodyPr anchor="ctr" rtlCol="false" tIns="49909" lIns="49909" bIns="49909" rIns="49909"/>
            <a:lstStyle/>
            <a:p>
              <a:pPr algn="ctr">
                <a:lnSpc>
                  <a:spcPts val="2467"/>
                </a:lnSpc>
              </a:pPr>
            </a:p>
          </p:txBody>
        </p:sp>
      </p:grpSp>
      <p:grpSp>
        <p:nvGrpSpPr>
          <p:cNvPr name="Group 20" id="20"/>
          <p:cNvGrpSpPr/>
          <p:nvPr/>
        </p:nvGrpSpPr>
        <p:grpSpPr>
          <a:xfrm rot="0">
            <a:off x="16811426" y="6977019"/>
            <a:ext cx="931840" cy="9318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2" id="22"/>
            <p:cNvSpPr txBox="true"/>
            <p:nvPr/>
          </p:nvSpPr>
          <p:spPr>
            <a:xfrm>
              <a:off x="76200" y="47625"/>
              <a:ext cx="660400" cy="688975"/>
            </a:xfrm>
            <a:prstGeom prst="rect">
              <a:avLst/>
            </a:prstGeom>
          </p:spPr>
          <p:txBody>
            <a:bodyPr anchor="ctr" rtlCol="false" tIns="49909" lIns="49909" bIns="49909" rIns="49909"/>
            <a:lstStyle/>
            <a:p>
              <a:pPr algn="ctr">
                <a:lnSpc>
                  <a:spcPts val="2467"/>
                </a:lnSpc>
              </a:pPr>
            </a:p>
          </p:txBody>
        </p:sp>
      </p:grpSp>
      <p:sp>
        <p:nvSpPr>
          <p:cNvPr name="Freeform 23" id="23"/>
          <p:cNvSpPr/>
          <p:nvPr/>
        </p:nvSpPr>
        <p:spPr>
          <a:xfrm flipH="false" flipV="false" rot="0">
            <a:off x="2975178" y="2770985"/>
            <a:ext cx="3582224" cy="672852"/>
          </a:xfrm>
          <a:custGeom>
            <a:avLst/>
            <a:gdLst/>
            <a:ahLst/>
            <a:cxnLst/>
            <a:rect r="r" b="b" t="t" l="l"/>
            <a:pathLst>
              <a:path h="672852" w="3582224">
                <a:moveTo>
                  <a:pt x="0" y="0"/>
                </a:moveTo>
                <a:lnTo>
                  <a:pt x="3582224" y="0"/>
                </a:lnTo>
                <a:lnTo>
                  <a:pt x="3582224" y="672852"/>
                </a:lnTo>
                <a:lnTo>
                  <a:pt x="0" y="672852"/>
                </a:lnTo>
                <a:lnTo>
                  <a:pt x="0" y="0"/>
                </a:lnTo>
                <a:close/>
              </a:path>
            </a:pathLst>
          </a:custGeom>
          <a:blipFill>
            <a:blip r:embed="rId13"/>
            <a:stretch>
              <a:fillRect l="0" t="0" r="0" b="0"/>
            </a:stretch>
          </a:blipFill>
        </p:spPr>
      </p:sp>
      <p:sp>
        <p:nvSpPr>
          <p:cNvPr name="Freeform 24" id="24"/>
          <p:cNvSpPr/>
          <p:nvPr/>
        </p:nvSpPr>
        <p:spPr>
          <a:xfrm flipH="false" flipV="false" rot="0">
            <a:off x="2975178" y="3665048"/>
            <a:ext cx="5783674" cy="2956903"/>
          </a:xfrm>
          <a:custGeom>
            <a:avLst/>
            <a:gdLst/>
            <a:ahLst/>
            <a:cxnLst/>
            <a:rect r="r" b="b" t="t" l="l"/>
            <a:pathLst>
              <a:path h="2956903" w="5783674">
                <a:moveTo>
                  <a:pt x="0" y="0"/>
                </a:moveTo>
                <a:lnTo>
                  <a:pt x="5783674" y="0"/>
                </a:lnTo>
                <a:lnTo>
                  <a:pt x="5783674" y="2956904"/>
                </a:lnTo>
                <a:lnTo>
                  <a:pt x="0" y="2956904"/>
                </a:lnTo>
                <a:lnTo>
                  <a:pt x="0" y="0"/>
                </a:lnTo>
                <a:close/>
              </a:path>
            </a:pathLst>
          </a:custGeom>
          <a:blipFill>
            <a:blip r:embed="rId14"/>
            <a:stretch>
              <a:fillRect l="0" t="0" r="0" b="0"/>
            </a:stretch>
          </a:blipFill>
        </p:spPr>
      </p:sp>
      <p:sp>
        <p:nvSpPr>
          <p:cNvPr name="Freeform 25" id="25"/>
          <p:cNvSpPr/>
          <p:nvPr/>
        </p:nvSpPr>
        <p:spPr>
          <a:xfrm flipH="false" flipV="false" rot="0">
            <a:off x="9089345" y="2948496"/>
            <a:ext cx="5752942" cy="2423427"/>
          </a:xfrm>
          <a:custGeom>
            <a:avLst/>
            <a:gdLst/>
            <a:ahLst/>
            <a:cxnLst/>
            <a:rect r="r" b="b" t="t" l="l"/>
            <a:pathLst>
              <a:path h="2423427" w="5752942">
                <a:moveTo>
                  <a:pt x="0" y="0"/>
                </a:moveTo>
                <a:lnTo>
                  <a:pt x="5752942" y="0"/>
                </a:lnTo>
                <a:lnTo>
                  <a:pt x="5752942" y="2423427"/>
                </a:lnTo>
                <a:lnTo>
                  <a:pt x="0" y="2423427"/>
                </a:lnTo>
                <a:lnTo>
                  <a:pt x="0" y="0"/>
                </a:lnTo>
                <a:close/>
              </a:path>
            </a:pathLst>
          </a:custGeom>
          <a:blipFill>
            <a:blip r:embed="rId15"/>
            <a:stretch>
              <a:fillRect l="0" t="0" r="0" b="0"/>
            </a:stretch>
          </a:blipFill>
        </p:spPr>
      </p:sp>
      <p:sp>
        <p:nvSpPr>
          <p:cNvPr name="TextBox 26" id="26"/>
          <p:cNvSpPr txBox="true"/>
          <p:nvPr/>
        </p:nvSpPr>
        <p:spPr>
          <a:xfrm rot="0">
            <a:off x="6400324" y="1383511"/>
            <a:ext cx="5487353"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改善判斷方式</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8201870"/>
            <a:ext cx="4172550" cy="2237530"/>
          </a:xfrm>
          <a:custGeom>
            <a:avLst/>
            <a:gdLst/>
            <a:ahLst/>
            <a:cxnLst/>
            <a:rect r="r" b="b" t="t" l="l"/>
            <a:pathLst>
              <a:path h="2237530" w="4172550">
                <a:moveTo>
                  <a:pt x="0" y="0"/>
                </a:moveTo>
                <a:lnTo>
                  <a:pt x="4172550" y="0"/>
                </a:lnTo>
                <a:lnTo>
                  <a:pt x="4172550" y="2237530"/>
                </a:lnTo>
                <a:lnTo>
                  <a:pt x="0" y="22375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269951" y="6144470"/>
            <a:ext cx="5018049" cy="4114800"/>
          </a:xfrm>
          <a:custGeom>
            <a:avLst/>
            <a:gdLst/>
            <a:ahLst/>
            <a:cxnLst/>
            <a:rect r="r" b="b" t="t" l="l"/>
            <a:pathLst>
              <a:path h="4114800" w="5018049">
                <a:moveTo>
                  <a:pt x="0" y="0"/>
                </a:moveTo>
                <a:lnTo>
                  <a:pt x="5018049" y="0"/>
                </a:lnTo>
                <a:lnTo>
                  <a:pt x="50180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870674">
            <a:off x="13780848" y="6920991"/>
            <a:ext cx="1021639" cy="927454"/>
            <a:chOff x="0" y="0"/>
            <a:chExt cx="812800" cy="737868"/>
          </a:xfrm>
        </p:grpSpPr>
        <p:sp>
          <p:nvSpPr>
            <p:cNvPr name="Freeform 18" id="18"/>
            <p:cNvSpPr/>
            <p:nvPr/>
          </p:nvSpPr>
          <p:spPr>
            <a:xfrm flipH="false" flipV="false" rot="0">
              <a:off x="0" y="0"/>
              <a:ext cx="812800" cy="737868"/>
            </a:xfrm>
            <a:custGeom>
              <a:avLst/>
              <a:gdLst/>
              <a:ahLst/>
              <a:cxnLst/>
              <a:rect r="r" b="b" t="t" l="l"/>
              <a:pathLst>
                <a:path h="737868" w="812800">
                  <a:moveTo>
                    <a:pt x="406400" y="0"/>
                  </a:moveTo>
                  <a:cubicBezTo>
                    <a:pt x="181951" y="0"/>
                    <a:pt x="0" y="165177"/>
                    <a:pt x="0" y="368934"/>
                  </a:cubicBezTo>
                  <a:cubicBezTo>
                    <a:pt x="0" y="572690"/>
                    <a:pt x="181951" y="737868"/>
                    <a:pt x="406400" y="737868"/>
                  </a:cubicBezTo>
                  <a:cubicBezTo>
                    <a:pt x="630849" y="737868"/>
                    <a:pt x="812800" y="572690"/>
                    <a:pt x="812800" y="368934"/>
                  </a:cubicBezTo>
                  <a:cubicBezTo>
                    <a:pt x="812800" y="165177"/>
                    <a:pt x="630849" y="0"/>
                    <a:pt x="406400" y="0"/>
                  </a:cubicBezTo>
                  <a:close/>
                </a:path>
              </a:pathLst>
            </a:custGeom>
            <a:solidFill>
              <a:srgbClr val="4AB34E"/>
            </a:solidFill>
          </p:spPr>
        </p:sp>
        <p:sp>
          <p:nvSpPr>
            <p:cNvPr name="TextBox 19" id="19"/>
            <p:cNvSpPr txBox="true"/>
            <p:nvPr/>
          </p:nvSpPr>
          <p:spPr>
            <a:xfrm>
              <a:off x="76200" y="40600"/>
              <a:ext cx="660400" cy="628092"/>
            </a:xfrm>
            <a:prstGeom prst="rect">
              <a:avLst/>
            </a:prstGeom>
          </p:spPr>
          <p:txBody>
            <a:bodyPr anchor="ctr" rtlCol="false" tIns="50800" lIns="50800" bIns="50800" rIns="50800"/>
            <a:lstStyle/>
            <a:p>
              <a:pPr algn="ctr">
                <a:lnSpc>
                  <a:spcPts val="2467"/>
                </a:lnSpc>
              </a:pPr>
            </a:p>
          </p:txBody>
        </p:sp>
      </p:grpSp>
      <p:grpSp>
        <p:nvGrpSpPr>
          <p:cNvPr name="Group 20" id="20"/>
          <p:cNvGrpSpPr/>
          <p:nvPr/>
        </p:nvGrpSpPr>
        <p:grpSpPr>
          <a:xfrm rot="0">
            <a:off x="16479155" y="6807788"/>
            <a:ext cx="1275081" cy="12750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grpSp>
        <p:nvGrpSpPr>
          <p:cNvPr name="Group 23" id="23"/>
          <p:cNvGrpSpPr/>
          <p:nvPr/>
        </p:nvGrpSpPr>
        <p:grpSpPr>
          <a:xfrm rot="163579">
            <a:off x="13866212" y="7641544"/>
            <a:ext cx="1021639" cy="192740"/>
            <a:chOff x="0" y="0"/>
            <a:chExt cx="812800" cy="153341"/>
          </a:xfrm>
        </p:grpSpPr>
        <p:sp>
          <p:nvSpPr>
            <p:cNvPr name="Freeform 24" id="24"/>
            <p:cNvSpPr/>
            <p:nvPr/>
          </p:nvSpPr>
          <p:spPr>
            <a:xfrm flipH="false" flipV="false" rot="0">
              <a:off x="0" y="0"/>
              <a:ext cx="812800" cy="153341"/>
            </a:xfrm>
            <a:custGeom>
              <a:avLst/>
              <a:gdLst/>
              <a:ahLst/>
              <a:cxnLst/>
              <a:rect r="r" b="b" t="t" l="l"/>
              <a:pathLst>
                <a:path h="153341" w="812800">
                  <a:moveTo>
                    <a:pt x="406400" y="0"/>
                  </a:moveTo>
                  <a:cubicBezTo>
                    <a:pt x="181951" y="0"/>
                    <a:pt x="0" y="34326"/>
                    <a:pt x="0" y="76670"/>
                  </a:cubicBezTo>
                  <a:cubicBezTo>
                    <a:pt x="0" y="119014"/>
                    <a:pt x="181951" y="153341"/>
                    <a:pt x="406400" y="153341"/>
                  </a:cubicBezTo>
                  <a:cubicBezTo>
                    <a:pt x="630849" y="153341"/>
                    <a:pt x="812800" y="119014"/>
                    <a:pt x="812800" y="76670"/>
                  </a:cubicBezTo>
                  <a:cubicBezTo>
                    <a:pt x="812800" y="34326"/>
                    <a:pt x="630849" y="0"/>
                    <a:pt x="406400" y="0"/>
                  </a:cubicBezTo>
                  <a:close/>
                </a:path>
              </a:pathLst>
            </a:custGeom>
            <a:solidFill>
              <a:srgbClr val="4AB34E"/>
            </a:solidFill>
          </p:spPr>
        </p:sp>
        <p:sp>
          <p:nvSpPr>
            <p:cNvPr name="TextBox 25" id="25"/>
            <p:cNvSpPr txBox="true"/>
            <p:nvPr/>
          </p:nvSpPr>
          <p:spPr>
            <a:xfrm>
              <a:off x="76200" y="-14199"/>
              <a:ext cx="660400" cy="153164"/>
            </a:xfrm>
            <a:prstGeom prst="rect">
              <a:avLst/>
            </a:prstGeom>
          </p:spPr>
          <p:txBody>
            <a:bodyPr anchor="ctr" rtlCol="false" tIns="50800" lIns="50800" bIns="50800" rIns="50800"/>
            <a:lstStyle/>
            <a:p>
              <a:pPr algn="ctr">
                <a:lnSpc>
                  <a:spcPts val="2467"/>
                </a:lnSpc>
              </a:pPr>
            </a:p>
          </p:txBody>
        </p:sp>
      </p:grpSp>
      <p:grpSp>
        <p:nvGrpSpPr>
          <p:cNvPr name="Group 26" id="26"/>
          <p:cNvGrpSpPr/>
          <p:nvPr/>
        </p:nvGrpSpPr>
        <p:grpSpPr>
          <a:xfrm rot="-1112717">
            <a:off x="13871739" y="7632019"/>
            <a:ext cx="1021639" cy="192740"/>
            <a:chOff x="0" y="0"/>
            <a:chExt cx="812800" cy="153341"/>
          </a:xfrm>
        </p:grpSpPr>
        <p:sp>
          <p:nvSpPr>
            <p:cNvPr name="Freeform 27" id="27"/>
            <p:cNvSpPr/>
            <p:nvPr/>
          </p:nvSpPr>
          <p:spPr>
            <a:xfrm flipH="false" flipV="false" rot="0">
              <a:off x="0" y="0"/>
              <a:ext cx="812800" cy="153341"/>
            </a:xfrm>
            <a:custGeom>
              <a:avLst/>
              <a:gdLst/>
              <a:ahLst/>
              <a:cxnLst/>
              <a:rect r="r" b="b" t="t" l="l"/>
              <a:pathLst>
                <a:path h="153341" w="812800">
                  <a:moveTo>
                    <a:pt x="406400" y="0"/>
                  </a:moveTo>
                  <a:cubicBezTo>
                    <a:pt x="181951" y="0"/>
                    <a:pt x="0" y="34326"/>
                    <a:pt x="0" y="76670"/>
                  </a:cubicBezTo>
                  <a:cubicBezTo>
                    <a:pt x="0" y="119014"/>
                    <a:pt x="181951" y="153341"/>
                    <a:pt x="406400" y="153341"/>
                  </a:cubicBezTo>
                  <a:cubicBezTo>
                    <a:pt x="630849" y="153341"/>
                    <a:pt x="812800" y="119014"/>
                    <a:pt x="812800" y="76670"/>
                  </a:cubicBezTo>
                  <a:cubicBezTo>
                    <a:pt x="812800" y="34326"/>
                    <a:pt x="630849" y="0"/>
                    <a:pt x="406400" y="0"/>
                  </a:cubicBezTo>
                  <a:close/>
                </a:path>
              </a:pathLst>
            </a:custGeom>
            <a:solidFill>
              <a:srgbClr val="4AB34E"/>
            </a:solidFill>
          </p:spPr>
        </p:sp>
        <p:sp>
          <p:nvSpPr>
            <p:cNvPr name="TextBox 28" id="28"/>
            <p:cNvSpPr txBox="true"/>
            <p:nvPr/>
          </p:nvSpPr>
          <p:spPr>
            <a:xfrm>
              <a:off x="76200" y="-14199"/>
              <a:ext cx="660400" cy="153164"/>
            </a:xfrm>
            <a:prstGeom prst="rect">
              <a:avLst/>
            </a:prstGeom>
          </p:spPr>
          <p:txBody>
            <a:bodyPr anchor="ctr" rtlCol="false" tIns="50800" lIns="50800" bIns="50800" rIns="50800"/>
            <a:lstStyle/>
            <a:p>
              <a:pPr algn="ctr">
                <a:lnSpc>
                  <a:spcPts val="2467"/>
                </a:lnSpc>
              </a:pPr>
            </a:p>
          </p:txBody>
        </p:sp>
      </p:grpSp>
      <p:sp>
        <p:nvSpPr>
          <p:cNvPr name="Freeform 29" id="29"/>
          <p:cNvSpPr/>
          <p:nvPr/>
        </p:nvSpPr>
        <p:spPr>
          <a:xfrm flipH="false" flipV="false" rot="0">
            <a:off x="8530279" y="4599785"/>
            <a:ext cx="4304465" cy="3233729"/>
          </a:xfrm>
          <a:custGeom>
            <a:avLst/>
            <a:gdLst/>
            <a:ahLst/>
            <a:cxnLst/>
            <a:rect r="r" b="b" t="t" l="l"/>
            <a:pathLst>
              <a:path h="3233729" w="4304465">
                <a:moveTo>
                  <a:pt x="0" y="0"/>
                </a:moveTo>
                <a:lnTo>
                  <a:pt x="4304466" y="0"/>
                </a:lnTo>
                <a:lnTo>
                  <a:pt x="4304466" y="3233729"/>
                </a:lnTo>
                <a:lnTo>
                  <a:pt x="0" y="3233729"/>
                </a:lnTo>
                <a:lnTo>
                  <a:pt x="0" y="0"/>
                </a:lnTo>
                <a:close/>
              </a:path>
            </a:pathLst>
          </a:custGeom>
          <a:blipFill>
            <a:blip r:embed="rId13"/>
            <a:stretch>
              <a:fillRect l="0" t="0" r="0" b="0"/>
            </a:stretch>
          </a:blipFill>
        </p:spPr>
      </p:sp>
      <p:sp>
        <p:nvSpPr>
          <p:cNvPr name="TextBox 30" id="30"/>
          <p:cNvSpPr txBox="true"/>
          <p:nvPr/>
        </p:nvSpPr>
        <p:spPr>
          <a:xfrm rot="0">
            <a:off x="6400324" y="1383511"/>
            <a:ext cx="5487353"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改善判斷方式</a:t>
            </a:r>
          </a:p>
        </p:txBody>
      </p:sp>
      <p:sp>
        <p:nvSpPr>
          <p:cNvPr name="TextBox 31" id="31"/>
          <p:cNvSpPr txBox="true"/>
          <p:nvPr/>
        </p:nvSpPr>
        <p:spPr>
          <a:xfrm rot="0">
            <a:off x="2975178" y="2732885"/>
            <a:ext cx="5119895" cy="800100"/>
          </a:xfrm>
          <a:prstGeom prst="rect">
            <a:avLst/>
          </a:prstGeom>
        </p:spPr>
        <p:txBody>
          <a:bodyPr anchor="t" rtlCol="false" tIns="0" lIns="0" bIns="0" rIns="0">
            <a:spAutoFit/>
          </a:bodyPr>
          <a:lstStyle/>
          <a:p>
            <a:pPr algn="l">
              <a:lnSpc>
                <a:spcPts val="2100"/>
              </a:lnSpc>
            </a:pPr>
            <a:r>
              <a:rPr lang="en-US" sz="1500">
                <a:solidFill>
                  <a:srgbClr val="000000"/>
                </a:solidFill>
                <a:latin typeface="可畫朵朵體-繁"/>
                <a:ea typeface="可畫朵朵體-繁"/>
                <a:cs typeface="可畫朵朵體-繁"/>
                <a:sym typeface="可畫朵朵體-繁"/>
              </a:rPr>
              <a:t>重點：不只是檢查物件移動後的最終位置是否發生碰撞，而是檢查物件從起始位置移動到結束位置的整個路徑上是否與其他物件發生碰撞。</a:t>
            </a:r>
          </a:p>
        </p:txBody>
      </p:sp>
      <p:sp>
        <p:nvSpPr>
          <p:cNvPr name="TextBox 32" id="32"/>
          <p:cNvSpPr txBox="true"/>
          <p:nvPr/>
        </p:nvSpPr>
        <p:spPr>
          <a:xfrm rot="0">
            <a:off x="2975178" y="3740755"/>
            <a:ext cx="5119895" cy="3200400"/>
          </a:xfrm>
          <a:prstGeom prst="rect">
            <a:avLst/>
          </a:prstGeom>
        </p:spPr>
        <p:txBody>
          <a:bodyPr anchor="t" rtlCol="false" tIns="0" lIns="0" bIns="0" rIns="0">
            <a:spAutoFit/>
          </a:bodyPr>
          <a:lstStyle/>
          <a:p>
            <a:pPr algn="l">
              <a:lnSpc>
                <a:spcPts val="2100"/>
              </a:lnSpc>
            </a:pPr>
            <a:r>
              <a:rPr lang="en-US" sz="1500">
                <a:solidFill>
                  <a:srgbClr val="000000"/>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000000"/>
                </a:solidFill>
                <a:latin typeface="可畫朵朵體-繁"/>
                <a:ea typeface="可畫朵朵體-繁"/>
                <a:cs typeface="可畫朵朵體-繁"/>
                <a:sym typeface="可畫朵朵體-繁"/>
              </a:rPr>
              <a:t>專案中的 Vehicle 類別（以及其子類 Car 和 Moto）實現了一個名為 checkPathCollision(int startX, int endX, int y) 的函式。</a:t>
            </a:r>
          </a:p>
          <a:p>
            <a:pPr algn="l" marL="323850" indent="-161925" lvl="1">
              <a:lnSpc>
                <a:spcPts val="2100"/>
              </a:lnSpc>
              <a:buFont typeface="Arial"/>
              <a:buChar char="•"/>
            </a:pPr>
            <a:r>
              <a:rPr lang="en-US" sz="1500">
                <a:solidFill>
                  <a:srgbClr val="000000"/>
                </a:solidFill>
                <a:latin typeface="可畫朵朵體-繁"/>
                <a:ea typeface="可畫朵朵體-繁"/>
                <a:cs typeface="可畫朵朵體-繁"/>
                <a:sym typeface="可畫朵朵體-繁"/>
              </a:rPr>
              <a:t>這個函式會迭代計算出的車輛移動路徑（從舊的x座標 startX 到新的x座標 endX，在同一條y軸上），檢查路徑上的每一個格子 map-&gt;getCharAt(x, y) 是否為青蛙 'F'。</a:t>
            </a:r>
          </a:p>
          <a:p>
            <a:pPr algn="l" marL="323850" indent="-161925" lvl="1">
              <a:lnSpc>
                <a:spcPts val="2100"/>
              </a:lnSpc>
              <a:buFont typeface="Arial"/>
              <a:buChar char="•"/>
            </a:pPr>
            <a:r>
              <a:rPr lang="en-US" sz="1500">
                <a:solidFill>
                  <a:srgbClr val="000000"/>
                </a:solidFill>
                <a:latin typeface="可畫朵朵體-繁"/>
                <a:ea typeface="可畫朵朵體-繁"/>
                <a:cs typeface="可畫朵朵體-繁"/>
                <a:sym typeface="可畫朵朵體-繁"/>
              </a:rPr>
              <a:t>Car::move 和 Moto::move 函式在計算出車輛的下一步位置後，會呼叫 checkPathCollision 來判斷移動路徑上是否會撞到青蛙。如果檢測到碰撞 (checkPathCollision 回傳 true)，則 move 函式會回傳 false，表示發生碰撞，移動不成功。</a:t>
            </a:r>
          </a:p>
          <a:p>
            <a:pPr algn="l">
              <a:lnSpc>
                <a:spcPts val="2100"/>
              </a:lnSpc>
            </a:pPr>
          </a:p>
        </p:txBody>
      </p:sp>
      <p:sp>
        <p:nvSpPr>
          <p:cNvPr name="TextBox 33" id="33"/>
          <p:cNvSpPr txBox="true"/>
          <p:nvPr/>
        </p:nvSpPr>
        <p:spPr>
          <a:xfrm rot="0">
            <a:off x="8465925" y="2732885"/>
            <a:ext cx="5119895" cy="1866900"/>
          </a:xfrm>
          <a:prstGeom prst="rect">
            <a:avLst/>
          </a:prstGeom>
        </p:spPr>
        <p:txBody>
          <a:bodyPr anchor="t" rtlCol="false" tIns="0" lIns="0" bIns="0" rIns="0">
            <a:spAutoFit/>
          </a:bodyPr>
          <a:lstStyle/>
          <a:p>
            <a:pPr algn="l">
              <a:lnSpc>
                <a:spcPts val="2100"/>
              </a:lnSpc>
            </a:pPr>
            <a:r>
              <a:rPr lang="en-US" sz="1500">
                <a:solidFill>
                  <a:srgbClr val="000000"/>
                </a:solidFill>
                <a:latin typeface="可畫朵朵體-繁"/>
                <a:ea typeface="可畫朵朵體-繁"/>
                <a:cs typeface="可畫朵朵體-繁"/>
                <a:sym typeface="可畫朵朵體-繁"/>
              </a:rPr>
              <a:t>經驗：</a:t>
            </a:r>
          </a:p>
          <a:p>
            <a:pPr algn="l" marL="323850" indent="-161925" lvl="1">
              <a:lnSpc>
                <a:spcPts val="2100"/>
              </a:lnSpc>
              <a:buFont typeface="Arial"/>
              <a:buChar char="•"/>
            </a:pPr>
            <a:r>
              <a:rPr lang="en-US" sz="1500">
                <a:solidFill>
                  <a:srgbClr val="000000"/>
                </a:solidFill>
                <a:latin typeface="可畫朵朵體-繁"/>
                <a:ea typeface="可畫朵朵體-繁"/>
                <a:cs typeface="可畫朵朵體-繁"/>
                <a:sym typeface="可畫朵朵體-繁"/>
              </a:rPr>
              <a:t>路徑檢測能顯著提高碰撞檢測的準確性，有效防止高速物件「穿隧」的問題。</a:t>
            </a:r>
          </a:p>
          <a:p>
            <a:pPr algn="l" marL="323850" indent="-161925" lvl="1">
              <a:lnSpc>
                <a:spcPts val="2100"/>
              </a:lnSpc>
              <a:buFont typeface="Arial"/>
              <a:buChar char="•"/>
            </a:pPr>
            <a:r>
              <a:rPr lang="en-US" sz="1500">
                <a:solidFill>
                  <a:srgbClr val="000000"/>
                </a:solidFill>
                <a:latin typeface="可畫朵朵體-繁"/>
                <a:ea typeface="可畫朵朵體-繁"/>
                <a:cs typeface="可畫朵朵體-繁"/>
                <a:sym typeface="可畫朵朵體-繁"/>
              </a:rPr>
              <a:t>實現路徑檢測時，需要考慮移動方向（左或右）以及可能的邊界情況，例如專案中車輛移動到地圖邊緣會環繞到另一邊的邏輯，這時路徑檢測也需要正確處理分段路徑。</a:t>
            </a:r>
          </a:p>
          <a:p>
            <a:pPr algn="l">
              <a:lnSpc>
                <a:spcPts val="21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057623" y="5941276"/>
            <a:ext cx="5230377" cy="4498124"/>
          </a:xfrm>
          <a:custGeom>
            <a:avLst/>
            <a:gdLst/>
            <a:ahLst/>
            <a:cxnLst/>
            <a:rect r="r" b="b" t="t" l="l"/>
            <a:pathLst>
              <a:path h="4498124" w="5230377">
                <a:moveTo>
                  <a:pt x="0" y="0"/>
                </a:moveTo>
                <a:lnTo>
                  <a:pt x="5230377" y="0"/>
                </a:lnTo>
                <a:lnTo>
                  <a:pt x="5230377" y="4498124"/>
                </a:lnTo>
                <a:lnTo>
                  <a:pt x="0" y="44981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3575821" y="7019313"/>
            <a:ext cx="1036836" cy="103683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19" id="19"/>
            <p:cNvSpPr txBox="true"/>
            <p:nvPr/>
          </p:nvSpPr>
          <p:spPr>
            <a:xfrm>
              <a:off x="76200" y="47625"/>
              <a:ext cx="660400" cy="688975"/>
            </a:xfrm>
            <a:prstGeom prst="rect">
              <a:avLst/>
            </a:prstGeom>
          </p:spPr>
          <p:txBody>
            <a:bodyPr anchor="ctr" rtlCol="false" tIns="55532" lIns="55532" bIns="55532" rIns="55532"/>
            <a:lstStyle/>
            <a:p>
              <a:pPr algn="ctr">
                <a:lnSpc>
                  <a:spcPts val="2467"/>
                </a:lnSpc>
              </a:pPr>
            </a:p>
          </p:txBody>
        </p:sp>
      </p:grpSp>
      <p:grpSp>
        <p:nvGrpSpPr>
          <p:cNvPr name="Group 20" id="20"/>
          <p:cNvGrpSpPr/>
          <p:nvPr/>
        </p:nvGrpSpPr>
        <p:grpSpPr>
          <a:xfrm rot="0">
            <a:off x="16645051" y="7019313"/>
            <a:ext cx="1036836" cy="103683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2" id="22"/>
            <p:cNvSpPr txBox="true"/>
            <p:nvPr/>
          </p:nvSpPr>
          <p:spPr>
            <a:xfrm>
              <a:off x="76200" y="47625"/>
              <a:ext cx="660400" cy="688975"/>
            </a:xfrm>
            <a:prstGeom prst="rect">
              <a:avLst/>
            </a:prstGeom>
          </p:spPr>
          <p:txBody>
            <a:bodyPr anchor="ctr" rtlCol="false" tIns="55532" lIns="55532" bIns="55532" rIns="55532"/>
            <a:lstStyle/>
            <a:p>
              <a:pPr algn="ctr">
                <a:lnSpc>
                  <a:spcPts val="2467"/>
                </a:lnSpc>
              </a:pPr>
            </a:p>
          </p:txBody>
        </p:sp>
      </p:grpSp>
      <p:sp>
        <p:nvSpPr>
          <p:cNvPr name="Freeform 23" id="23"/>
          <p:cNvSpPr/>
          <p:nvPr/>
        </p:nvSpPr>
        <p:spPr>
          <a:xfrm flipH="false" flipV="false" rot="0">
            <a:off x="2975178" y="2760689"/>
            <a:ext cx="3512667" cy="655818"/>
          </a:xfrm>
          <a:custGeom>
            <a:avLst/>
            <a:gdLst/>
            <a:ahLst/>
            <a:cxnLst/>
            <a:rect r="r" b="b" t="t" l="l"/>
            <a:pathLst>
              <a:path h="655818" w="3512667">
                <a:moveTo>
                  <a:pt x="0" y="0"/>
                </a:moveTo>
                <a:lnTo>
                  <a:pt x="3512667" y="0"/>
                </a:lnTo>
                <a:lnTo>
                  <a:pt x="3512667" y="655817"/>
                </a:lnTo>
                <a:lnTo>
                  <a:pt x="0" y="655817"/>
                </a:lnTo>
                <a:lnTo>
                  <a:pt x="0" y="0"/>
                </a:lnTo>
                <a:close/>
              </a:path>
            </a:pathLst>
          </a:custGeom>
          <a:blipFill>
            <a:blip r:embed="rId13"/>
            <a:stretch>
              <a:fillRect l="0" t="0" r="0" b="0"/>
            </a:stretch>
          </a:blipFill>
        </p:spPr>
      </p:sp>
      <p:sp>
        <p:nvSpPr>
          <p:cNvPr name="Freeform 24" id="24"/>
          <p:cNvSpPr/>
          <p:nvPr/>
        </p:nvSpPr>
        <p:spPr>
          <a:xfrm flipH="false" flipV="false" rot="0">
            <a:off x="2975178" y="4002490"/>
            <a:ext cx="5783674" cy="2342388"/>
          </a:xfrm>
          <a:custGeom>
            <a:avLst/>
            <a:gdLst/>
            <a:ahLst/>
            <a:cxnLst/>
            <a:rect r="r" b="b" t="t" l="l"/>
            <a:pathLst>
              <a:path h="2342388" w="5783674">
                <a:moveTo>
                  <a:pt x="0" y="0"/>
                </a:moveTo>
                <a:lnTo>
                  <a:pt x="5783674" y="0"/>
                </a:lnTo>
                <a:lnTo>
                  <a:pt x="5783674" y="2342388"/>
                </a:lnTo>
                <a:lnTo>
                  <a:pt x="0" y="2342388"/>
                </a:lnTo>
                <a:lnTo>
                  <a:pt x="0" y="0"/>
                </a:lnTo>
                <a:close/>
              </a:path>
            </a:pathLst>
          </a:custGeom>
          <a:blipFill>
            <a:blip r:embed="rId14"/>
            <a:stretch>
              <a:fillRect l="0" t="0" r="0" b="0"/>
            </a:stretch>
          </a:blipFill>
        </p:spPr>
      </p:sp>
      <p:sp>
        <p:nvSpPr>
          <p:cNvPr name="TextBox 25" id="25"/>
          <p:cNvSpPr txBox="true"/>
          <p:nvPr/>
        </p:nvSpPr>
        <p:spPr>
          <a:xfrm rot="0">
            <a:off x="6929576" y="1373214"/>
            <a:ext cx="3658553"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改善延遲</a:t>
            </a:r>
          </a:p>
        </p:txBody>
      </p:sp>
      <p:sp>
        <p:nvSpPr>
          <p:cNvPr name="TextBox 26" id="26"/>
          <p:cNvSpPr txBox="true"/>
          <p:nvPr/>
        </p:nvSpPr>
        <p:spPr>
          <a:xfrm rot="0">
            <a:off x="9144000" y="2722589"/>
            <a:ext cx="5468657" cy="45339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重點：傳統的 system("cls") (在Windows上) 或類似指令會清除整個終端機畫面再重新繪製，這在視覺上可能造成閃爍，並且在效能上也是一個負擔。更有效率的方式是僅更新畫面中有變動的部分，或者至少是更輕量級的畫面重置。</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圖片中提到將 system("cls") 替換為 ANSI 轉義序列 \033[H，它會將游標移動到畫面的左上角，之後輸出的內容會覆蓋舊內容，而不是清除整個螢幕。</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在專案的 Map::fastDraw 函式中，針對非 Windows 系統，確實使用了 cout &lt;&lt; "\033[2J\033[H";。這裡的 \033[2J 是清除整個螢幕，而 \033[H 將游標移到左上角。這比反覆呼叫 system("cls") 通常效率更高，尤其是在支援 ANSI 序列的終端。對於 Windows 系統，程式碼中仍然保留了 system("cls")。</a:t>
            </a:r>
          </a:p>
          <a:p>
            <a:pPr algn="l">
              <a:lnSpc>
                <a:spcPts val="2100"/>
              </a:lnSpc>
            </a:pPr>
            <a:r>
              <a:rPr lang="en-US" sz="1500">
                <a:solidFill>
                  <a:srgbClr val="143615"/>
                </a:solidFill>
                <a:latin typeface="可畫朵朵體-繁"/>
                <a:ea typeface="可畫朵朵體-繁"/>
                <a:cs typeface="可畫朵朵體-繁"/>
                <a:sym typeface="可畫朵朵體-繁"/>
              </a:rPr>
              <a:t>經驗：理解不同作業系統下終端控制的差異。在追求效能和流暢視覺效果時，應優先選擇更底層、更精確的畫面控制方法，而非依賴代價較高的系統指令。</a:t>
            </a:r>
          </a:p>
          <a:p>
            <a:pPr algn="l">
              <a:lnSpc>
                <a:spcPts val="21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050294" y="6144470"/>
            <a:ext cx="5237706" cy="4237780"/>
          </a:xfrm>
          <a:custGeom>
            <a:avLst/>
            <a:gdLst/>
            <a:ahLst/>
            <a:cxnLst/>
            <a:rect r="r" b="b" t="t" l="l"/>
            <a:pathLst>
              <a:path h="4237780" w="5237706">
                <a:moveTo>
                  <a:pt x="0" y="0"/>
                </a:moveTo>
                <a:lnTo>
                  <a:pt x="5237706" y="0"/>
                </a:lnTo>
                <a:lnTo>
                  <a:pt x="5237706" y="4237780"/>
                </a:lnTo>
                <a:lnTo>
                  <a:pt x="0" y="42377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6785061" y="7302583"/>
            <a:ext cx="948478" cy="778883"/>
            <a:chOff x="0" y="0"/>
            <a:chExt cx="812800" cy="667465"/>
          </a:xfrm>
        </p:grpSpPr>
        <p:sp>
          <p:nvSpPr>
            <p:cNvPr name="Freeform 18" id="18"/>
            <p:cNvSpPr/>
            <p:nvPr/>
          </p:nvSpPr>
          <p:spPr>
            <a:xfrm flipH="false" flipV="false" rot="0">
              <a:off x="0" y="0"/>
              <a:ext cx="812800" cy="667465"/>
            </a:xfrm>
            <a:custGeom>
              <a:avLst/>
              <a:gdLst/>
              <a:ahLst/>
              <a:cxnLst/>
              <a:rect r="r" b="b" t="t" l="l"/>
              <a:pathLst>
                <a:path h="667465" w="812800">
                  <a:moveTo>
                    <a:pt x="406400" y="0"/>
                  </a:moveTo>
                  <a:cubicBezTo>
                    <a:pt x="181951" y="0"/>
                    <a:pt x="0" y="149417"/>
                    <a:pt x="0" y="333733"/>
                  </a:cubicBezTo>
                  <a:cubicBezTo>
                    <a:pt x="0" y="518048"/>
                    <a:pt x="181951" y="667465"/>
                    <a:pt x="406400" y="667465"/>
                  </a:cubicBezTo>
                  <a:cubicBezTo>
                    <a:pt x="630849" y="667465"/>
                    <a:pt x="812800" y="518048"/>
                    <a:pt x="812800" y="333733"/>
                  </a:cubicBezTo>
                  <a:cubicBezTo>
                    <a:pt x="812800" y="149417"/>
                    <a:pt x="630849" y="0"/>
                    <a:pt x="406400" y="0"/>
                  </a:cubicBezTo>
                  <a:close/>
                </a:path>
              </a:pathLst>
            </a:custGeom>
            <a:solidFill>
              <a:srgbClr val="4AB34E"/>
            </a:solidFill>
          </p:spPr>
        </p:sp>
        <p:sp>
          <p:nvSpPr>
            <p:cNvPr name="TextBox 19" id="19"/>
            <p:cNvSpPr txBox="true"/>
            <p:nvPr/>
          </p:nvSpPr>
          <p:spPr>
            <a:xfrm>
              <a:off x="76200" y="34000"/>
              <a:ext cx="660400" cy="570890"/>
            </a:xfrm>
            <a:prstGeom prst="rect">
              <a:avLst/>
            </a:prstGeom>
          </p:spPr>
          <p:txBody>
            <a:bodyPr anchor="ctr" rtlCol="false" tIns="50800" lIns="50800" bIns="50800" rIns="50800"/>
            <a:lstStyle/>
            <a:p>
              <a:pPr algn="ctr">
                <a:lnSpc>
                  <a:spcPts val="2467"/>
                </a:lnSpc>
              </a:pPr>
            </a:p>
          </p:txBody>
        </p:sp>
      </p:grpSp>
      <p:grpSp>
        <p:nvGrpSpPr>
          <p:cNvPr name="Group 20" id="20"/>
          <p:cNvGrpSpPr/>
          <p:nvPr/>
        </p:nvGrpSpPr>
        <p:grpSpPr>
          <a:xfrm rot="0">
            <a:off x="13858671" y="7101076"/>
            <a:ext cx="1067195" cy="778883"/>
            <a:chOff x="0" y="0"/>
            <a:chExt cx="914534" cy="667465"/>
          </a:xfrm>
        </p:grpSpPr>
        <p:sp>
          <p:nvSpPr>
            <p:cNvPr name="Freeform 21" id="21"/>
            <p:cNvSpPr/>
            <p:nvPr/>
          </p:nvSpPr>
          <p:spPr>
            <a:xfrm flipH="false" flipV="false" rot="0">
              <a:off x="0" y="0"/>
              <a:ext cx="914534" cy="667465"/>
            </a:xfrm>
            <a:custGeom>
              <a:avLst/>
              <a:gdLst/>
              <a:ahLst/>
              <a:cxnLst/>
              <a:rect r="r" b="b" t="t" l="l"/>
              <a:pathLst>
                <a:path h="667465" w="914534">
                  <a:moveTo>
                    <a:pt x="457267" y="0"/>
                  </a:moveTo>
                  <a:cubicBezTo>
                    <a:pt x="204725" y="0"/>
                    <a:pt x="0" y="149417"/>
                    <a:pt x="0" y="333733"/>
                  </a:cubicBezTo>
                  <a:cubicBezTo>
                    <a:pt x="0" y="518048"/>
                    <a:pt x="204725" y="667465"/>
                    <a:pt x="457267" y="667465"/>
                  </a:cubicBezTo>
                  <a:cubicBezTo>
                    <a:pt x="709809" y="667465"/>
                    <a:pt x="914534" y="518048"/>
                    <a:pt x="914534" y="333733"/>
                  </a:cubicBezTo>
                  <a:cubicBezTo>
                    <a:pt x="914534" y="149417"/>
                    <a:pt x="709809" y="0"/>
                    <a:pt x="457267" y="0"/>
                  </a:cubicBezTo>
                  <a:close/>
                </a:path>
              </a:pathLst>
            </a:custGeom>
            <a:solidFill>
              <a:srgbClr val="4AB34E"/>
            </a:solidFill>
          </p:spPr>
        </p:sp>
        <p:sp>
          <p:nvSpPr>
            <p:cNvPr name="TextBox 22" id="22"/>
            <p:cNvSpPr txBox="true"/>
            <p:nvPr/>
          </p:nvSpPr>
          <p:spPr>
            <a:xfrm>
              <a:off x="85738" y="34000"/>
              <a:ext cx="743059" cy="570890"/>
            </a:xfrm>
            <a:prstGeom prst="rect">
              <a:avLst/>
            </a:prstGeom>
          </p:spPr>
          <p:txBody>
            <a:bodyPr anchor="ctr" rtlCol="false" tIns="50800" lIns="50800" bIns="50800" rIns="50800"/>
            <a:lstStyle/>
            <a:p>
              <a:pPr algn="ctr">
                <a:lnSpc>
                  <a:spcPts val="2467"/>
                </a:lnSpc>
              </a:pPr>
            </a:p>
          </p:txBody>
        </p:sp>
      </p:grpSp>
      <p:sp>
        <p:nvSpPr>
          <p:cNvPr name="Freeform 23" id="23"/>
          <p:cNvSpPr/>
          <p:nvPr/>
        </p:nvSpPr>
        <p:spPr>
          <a:xfrm flipH="false" flipV="false" rot="0">
            <a:off x="2975178" y="2803522"/>
            <a:ext cx="4758632" cy="616172"/>
          </a:xfrm>
          <a:custGeom>
            <a:avLst/>
            <a:gdLst/>
            <a:ahLst/>
            <a:cxnLst/>
            <a:rect r="r" b="b" t="t" l="l"/>
            <a:pathLst>
              <a:path h="616172" w="4758632">
                <a:moveTo>
                  <a:pt x="0" y="0"/>
                </a:moveTo>
                <a:lnTo>
                  <a:pt x="4758632" y="0"/>
                </a:lnTo>
                <a:lnTo>
                  <a:pt x="4758632" y="616172"/>
                </a:lnTo>
                <a:lnTo>
                  <a:pt x="0" y="616172"/>
                </a:lnTo>
                <a:lnTo>
                  <a:pt x="0" y="0"/>
                </a:lnTo>
                <a:close/>
              </a:path>
            </a:pathLst>
          </a:custGeom>
          <a:blipFill>
            <a:blip r:embed="rId13"/>
            <a:stretch>
              <a:fillRect l="0" t="0" r="0" b="0"/>
            </a:stretch>
          </a:blipFill>
        </p:spPr>
      </p:sp>
      <p:sp>
        <p:nvSpPr>
          <p:cNvPr name="Freeform 24" id="24"/>
          <p:cNvSpPr/>
          <p:nvPr/>
        </p:nvSpPr>
        <p:spPr>
          <a:xfrm flipH="false" flipV="false" rot="0">
            <a:off x="2975178" y="3662022"/>
            <a:ext cx="4758632" cy="1742849"/>
          </a:xfrm>
          <a:custGeom>
            <a:avLst/>
            <a:gdLst/>
            <a:ahLst/>
            <a:cxnLst/>
            <a:rect r="r" b="b" t="t" l="l"/>
            <a:pathLst>
              <a:path h="1742849" w="4758632">
                <a:moveTo>
                  <a:pt x="0" y="0"/>
                </a:moveTo>
                <a:lnTo>
                  <a:pt x="4758632" y="0"/>
                </a:lnTo>
                <a:lnTo>
                  <a:pt x="4758632" y="1742849"/>
                </a:lnTo>
                <a:lnTo>
                  <a:pt x="0" y="1742849"/>
                </a:lnTo>
                <a:lnTo>
                  <a:pt x="0" y="0"/>
                </a:lnTo>
                <a:close/>
              </a:path>
            </a:pathLst>
          </a:custGeom>
          <a:blipFill>
            <a:blip r:embed="rId14"/>
            <a:stretch>
              <a:fillRect l="0" t="0" r="0" b="0"/>
            </a:stretch>
          </a:blipFill>
        </p:spPr>
      </p:sp>
      <p:sp>
        <p:nvSpPr>
          <p:cNvPr name="Freeform 25" id="25"/>
          <p:cNvSpPr/>
          <p:nvPr/>
        </p:nvSpPr>
        <p:spPr>
          <a:xfrm flipH="false" flipV="false" rot="0">
            <a:off x="9212166" y="2803522"/>
            <a:ext cx="4482257" cy="3075949"/>
          </a:xfrm>
          <a:custGeom>
            <a:avLst/>
            <a:gdLst/>
            <a:ahLst/>
            <a:cxnLst/>
            <a:rect r="r" b="b" t="t" l="l"/>
            <a:pathLst>
              <a:path h="3075949" w="4482257">
                <a:moveTo>
                  <a:pt x="0" y="0"/>
                </a:moveTo>
                <a:lnTo>
                  <a:pt x="4482257" y="0"/>
                </a:lnTo>
                <a:lnTo>
                  <a:pt x="4482257" y="3075949"/>
                </a:lnTo>
                <a:lnTo>
                  <a:pt x="0" y="3075949"/>
                </a:lnTo>
                <a:lnTo>
                  <a:pt x="0" y="0"/>
                </a:lnTo>
                <a:close/>
              </a:path>
            </a:pathLst>
          </a:custGeom>
          <a:blipFill>
            <a:blip r:embed="rId15"/>
            <a:stretch>
              <a:fillRect l="0" t="0" r="0" b="0"/>
            </a:stretch>
          </a:blipFill>
        </p:spPr>
      </p:sp>
      <p:sp>
        <p:nvSpPr>
          <p:cNvPr name="TextBox 26" id="26"/>
          <p:cNvSpPr txBox="true"/>
          <p:nvPr/>
        </p:nvSpPr>
        <p:spPr>
          <a:xfrm rot="0">
            <a:off x="5951568" y="1416047"/>
            <a:ext cx="5486281"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調整遊戲參數</a:t>
            </a:r>
          </a:p>
        </p:txBody>
      </p:sp>
      <p:sp>
        <p:nvSpPr>
          <p:cNvPr name="TextBox 27" id="27"/>
          <p:cNvSpPr txBox="true"/>
          <p:nvPr/>
        </p:nvSpPr>
        <p:spPr>
          <a:xfrm rot="0">
            <a:off x="2975178" y="5611070"/>
            <a:ext cx="4758632" cy="29337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重點：將所有可調整的遊戲參數集中管理，並提供統一的介面進行存取與修改。確保玩家輸入的參數值在合理的範圍內，避免無效輸入導致程式錯誤或遊戲體驗不佳。</a:t>
            </a:r>
          </a:p>
          <a:p>
            <a:pPr algn="l">
              <a:lnSpc>
                <a:spcPts val="2100"/>
              </a:lnSpc>
            </a:pPr>
            <a:r>
              <a:rPr lang="en-US" sz="1500">
                <a:solidFill>
                  <a:srgbClr val="143615"/>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專案中定義了 GameConfig 類別，專門用來儲存所有遊戲設定，如地圖寬度 (mapWidth)、高度 (mapHeight)、遊戲速度 (gameSpeed)、載具速度 (vehicleSpeed)、載具數量 (vehicleCount) 等。</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GameConfig 類別提供了 get 和 set 方法來讀取和修改這些參數值。</a:t>
            </a:r>
          </a:p>
          <a:p>
            <a:pPr algn="l">
              <a:lnSpc>
                <a:spcPts val="2100"/>
              </a:lnSpc>
            </a:pPr>
          </a:p>
        </p:txBody>
      </p:sp>
      <p:sp>
        <p:nvSpPr>
          <p:cNvPr name="TextBox 28" id="28"/>
          <p:cNvSpPr txBox="true"/>
          <p:nvPr/>
        </p:nvSpPr>
        <p:spPr>
          <a:xfrm rot="0">
            <a:off x="8465925" y="5950033"/>
            <a:ext cx="4758632" cy="8001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經驗：將設定參數封裝在一個獨立的類別中，有助於程式碼的組織和維護。當需要新增或修改設定時，可以集中在一個地方處理，降低了對遊戲其他部分的影響。</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24471">
            <a:off x="5378573" y="-1343423"/>
            <a:ext cx="7820259" cy="13785714"/>
          </a:xfrm>
          <a:custGeom>
            <a:avLst/>
            <a:gdLst/>
            <a:ahLst/>
            <a:cxnLst/>
            <a:rect r="r" b="b" t="t" l="l"/>
            <a:pathLst>
              <a:path h="13785714" w="7820259">
                <a:moveTo>
                  <a:pt x="0" y="0"/>
                </a:moveTo>
                <a:lnTo>
                  <a:pt x="7820259" y="0"/>
                </a:lnTo>
                <a:lnTo>
                  <a:pt x="7820259"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848722" y="-1954027"/>
            <a:ext cx="7820259" cy="13785714"/>
          </a:xfrm>
          <a:custGeom>
            <a:avLst/>
            <a:gdLst/>
            <a:ahLst/>
            <a:cxnLst/>
            <a:rect r="r" b="b" t="t" l="l"/>
            <a:pathLst>
              <a:path h="13785714" w="7820259">
                <a:moveTo>
                  <a:pt x="0" y="0"/>
                </a:moveTo>
                <a:lnTo>
                  <a:pt x="7820260" y="0"/>
                </a:lnTo>
                <a:lnTo>
                  <a:pt x="7820260" y="13785714"/>
                </a:lnTo>
                <a:lnTo>
                  <a:pt x="0" y="1378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79901" y="1839939"/>
            <a:ext cx="11372046" cy="6161120"/>
            <a:chOff x="0" y="0"/>
            <a:chExt cx="2778148" cy="1505139"/>
          </a:xfrm>
        </p:grpSpPr>
        <p:sp>
          <p:nvSpPr>
            <p:cNvPr name="Freeform 6" id="6"/>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7" id="7"/>
            <p:cNvSpPr txBox="true"/>
            <p:nvPr/>
          </p:nvSpPr>
          <p:spPr>
            <a:xfrm>
              <a:off x="0" y="-38100"/>
              <a:ext cx="2778148" cy="1543239"/>
            </a:xfrm>
            <a:prstGeom prst="rect">
              <a:avLst/>
            </a:prstGeom>
          </p:spPr>
          <p:txBody>
            <a:bodyPr anchor="ctr" rtlCol="false" tIns="54767" lIns="54767" bIns="54767" rIns="54767"/>
            <a:lstStyle/>
            <a:p>
              <a:pPr algn="ctr">
                <a:lnSpc>
                  <a:spcPts val="2660"/>
                </a:lnSpc>
                <a:spcBef>
                  <a:spcPct val="0"/>
                </a:spcBef>
              </a:pPr>
            </a:p>
          </p:txBody>
        </p:sp>
      </p:grpSp>
      <p:sp>
        <p:nvSpPr>
          <p:cNvPr name="Freeform 8" id="8"/>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977387" y="6768582"/>
            <a:ext cx="5022263" cy="3670818"/>
          </a:xfrm>
          <a:custGeom>
            <a:avLst/>
            <a:gdLst/>
            <a:ahLst/>
            <a:cxnLst/>
            <a:rect r="r" b="b" t="t" l="l"/>
            <a:pathLst>
              <a:path h="3670818" w="5022263">
                <a:moveTo>
                  <a:pt x="0" y="0"/>
                </a:moveTo>
                <a:lnTo>
                  <a:pt x="5022263" y="0"/>
                </a:lnTo>
                <a:lnTo>
                  <a:pt x="5022263" y="3670818"/>
                </a:lnTo>
                <a:lnTo>
                  <a:pt x="0" y="36708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2975178" y="2807235"/>
            <a:ext cx="4450819" cy="579216"/>
          </a:xfrm>
          <a:custGeom>
            <a:avLst/>
            <a:gdLst/>
            <a:ahLst/>
            <a:cxnLst/>
            <a:rect r="r" b="b" t="t" l="l"/>
            <a:pathLst>
              <a:path h="579216" w="4450819">
                <a:moveTo>
                  <a:pt x="0" y="0"/>
                </a:moveTo>
                <a:lnTo>
                  <a:pt x="4450819" y="0"/>
                </a:lnTo>
                <a:lnTo>
                  <a:pt x="4450819" y="579217"/>
                </a:lnTo>
                <a:lnTo>
                  <a:pt x="0" y="579217"/>
                </a:lnTo>
                <a:lnTo>
                  <a:pt x="0" y="0"/>
                </a:lnTo>
                <a:close/>
              </a:path>
            </a:pathLst>
          </a:custGeom>
          <a:blipFill>
            <a:blip r:embed="rId13"/>
            <a:stretch>
              <a:fillRect l="0" t="0" r="0" b="0"/>
            </a:stretch>
          </a:blipFill>
        </p:spPr>
      </p:sp>
      <p:sp>
        <p:nvSpPr>
          <p:cNvPr name="Freeform 18" id="18"/>
          <p:cNvSpPr/>
          <p:nvPr/>
        </p:nvSpPr>
        <p:spPr>
          <a:xfrm flipH="false" flipV="false" rot="0">
            <a:off x="2975178" y="3662022"/>
            <a:ext cx="5783674" cy="2371306"/>
          </a:xfrm>
          <a:custGeom>
            <a:avLst/>
            <a:gdLst/>
            <a:ahLst/>
            <a:cxnLst/>
            <a:rect r="r" b="b" t="t" l="l"/>
            <a:pathLst>
              <a:path h="2371306" w="5783674">
                <a:moveTo>
                  <a:pt x="0" y="0"/>
                </a:moveTo>
                <a:lnTo>
                  <a:pt x="5783674" y="0"/>
                </a:lnTo>
                <a:lnTo>
                  <a:pt x="5783674" y="2371307"/>
                </a:lnTo>
                <a:lnTo>
                  <a:pt x="0" y="2371307"/>
                </a:lnTo>
                <a:lnTo>
                  <a:pt x="0" y="0"/>
                </a:lnTo>
                <a:close/>
              </a:path>
            </a:pathLst>
          </a:custGeom>
          <a:blipFill>
            <a:blip r:embed="rId14"/>
            <a:stretch>
              <a:fillRect l="0" t="0" r="0" b="0"/>
            </a:stretch>
          </a:blipFill>
        </p:spPr>
      </p:sp>
      <p:sp>
        <p:nvSpPr>
          <p:cNvPr name="Freeform 19" id="19"/>
          <p:cNvSpPr/>
          <p:nvPr/>
        </p:nvSpPr>
        <p:spPr>
          <a:xfrm flipH="false" flipV="false" rot="0">
            <a:off x="2975178" y="6406831"/>
            <a:ext cx="5783674" cy="1142276"/>
          </a:xfrm>
          <a:custGeom>
            <a:avLst/>
            <a:gdLst/>
            <a:ahLst/>
            <a:cxnLst/>
            <a:rect r="r" b="b" t="t" l="l"/>
            <a:pathLst>
              <a:path h="1142276" w="5783674">
                <a:moveTo>
                  <a:pt x="0" y="0"/>
                </a:moveTo>
                <a:lnTo>
                  <a:pt x="5783674" y="0"/>
                </a:lnTo>
                <a:lnTo>
                  <a:pt x="5783674" y="1142276"/>
                </a:lnTo>
                <a:lnTo>
                  <a:pt x="0" y="1142276"/>
                </a:lnTo>
                <a:lnTo>
                  <a:pt x="0" y="0"/>
                </a:lnTo>
                <a:close/>
              </a:path>
            </a:pathLst>
          </a:custGeom>
          <a:blipFill>
            <a:blip r:embed="rId15"/>
            <a:stretch>
              <a:fillRect l="0" t="0" r="0" b="0"/>
            </a:stretch>
          </a:blipFill>
        </p:spPr>
      </p:sp>
      <p:sp>
        <p:nvSpPr>
          <p:cNvPr name="TextBox 20" id="20"/>
          <p:cNvSpPr txBox="true"/>
          <p:nvPr/>
        </p:nvSpPr>
        <p:spPr>
          <a:xfrm rot="0">
            <a:off x="5710912" y="1419761"/>
            <a:ext cx="5485329" cy="1387474"/>
          </a:xfrm>
          <a:prstGeom prst="rect">
            <a:avLst/>
          </a:prstGeom>
        </p:spPr>
        <p:txBody>
          <a:bodyPr anchor="t" rtlCol="false" tIns="0" lIns="0" bIns="0" rIns="0">
            <a:spAutoFit/>
          </a:bodyPr>
          <a:lstStyle/>
          <a:p>
            <a:pPr algn="l">
              <a:lnSpc>
                <a:spcPts val="11200"/>
              </a:lnSpc>
            </a:pPr>
            <a:r>
              <a:rPr lang="en-US" sz="8000">
                <a:solidFill>
                  <a:srgbClr val="143615"/>
                </a:solidFill>
                <a:latin typeface="可畫朵朵體-繁"/>
                <a:ea typeface="可畫朵朵體-繁"/>
                <a:cs typeface="可畫朵朵體-繁"/>
                <a:sym typeface="可畫朵朵體-繁"/>
              </a:rPr>
              <a:t>更改物件顏色</a:t>
            </a:r>
          </a:p>
        </p:txBody>
      </p:sp>
      <p:sp>
        <p:nvSpPr>
          <p:cNvPr name="TextBox 21" id="21"/>
          <p:cNvSpPr txBox="true"/>
          <p:nvPr/>
        </p:nvSpPr>
        <p:spPr>
          <a:xfrm rot="0">
            <a:off x="9356034" y="2769135"/>
            <a:ext cx="5131190" cy="48006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重點：將遊戲中所有用到的顏色代碼（ANSI Escape Codes）統一定義和管理，避免在程式碼各處直接使用難以理解的原始碼。</a:t>
            </a:r>
          </a:p>
          <a:p>
            <a:pPr algn="l">
              <a:lnSpc>
                <a:spcPts val="2100"/>
              </a:lnSpc>
            </a:pPr>
            <a:r>
              <a:rPr lang="en-US" sz="1500">
                <a:solidFill>
                  <a:srgbClr val="143615"/>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專案中定義了一個 GameColors 類別。這個類別作為一個顏色庫，內部包含了許多 public static const string (在專案中實際為 public const string) 成員，例如 RESET、RED、BRIGHT_GREEN、BRIGHT_CYAN、BRIGHT_RED 等。</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每個顏色成員都儲存了對應的 ANSI 終端顏色控制序列字串，例如 BRIGHT_GREEN 可能定義為 "\033[92m"，RESET 定義為 "\033[0m"。</a:t>
            </a:r>
          </a:p>
          <a:p>
            <a:pPr algn="l">
              <a:lnSpc>
                <a:spcPts val="2100"/>
              </a:lnSpc>
            </a:pPr>
            <a:r>
              <a:rPr lang="en-US" sz="1500">
                <a:solidFill>
                  <a:srgbClr val="143615"/>
                </a:solidFill>
                <a:latin typeface="可畫朵朵體-繁"/>
                <a:ea typeface="可畫朵朵體-繁"/>
                <a:cs typeface="可畫朵朵體-繁"/>
                <a:sym typeface="可畫朵朵體-繁"/>
              </a:rPr>
              <a:t>經驗：</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可讀性與可維護性：使用具名顏色常數（如 colors-&gt;BRIGHT_GREEN）取代直接在程式碼中嵌入 "\033[92m"，大大提高了程式碼的可讀性。如果未來需要調整顏色主題，只需修改 GameColors 類別中的定義即可，無需搜尋和修改散落在各處的原始碼。</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一致性：確保遊戲中相同元素的顏色始終一致。</a:t>
            </a:r>
          </a:p>
          <a:p>
            <a:pPr algn="l">
              <a:lnSpc>
                <a:spcPts val="21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65995" y="1028700"/>
            <a:ext cx="14556010" cy="8872287"/>
            <a:chOff x="0" y="0"/>
            <a:chExt cx="19408013" cy="11829716"/>
          </a:xfrm>
        </p:grpSpPr>
        <p:sp>
          <p:nvSpPr>
            <p:cNvPr name="Freeform 4" id="4"/>
            <p:cNvSpPr/>
            <p:nvPr/>
          </p:nvSpPr>
          <p:spPr>
            <a:xfrm flipH="false" flipV="false" rot="-5624471">
              <a:off x="4683437" y="-3162831"/>
              <a:ext cx="10427013" cy="18380952"/>
            </a:xfrm>
            <a:custGeom>
              <a:avLst/>
              <a:gdLst/>
              <a:ahLst/>
              <a:cxnLst/>
              <a:rect r="r" b="b" t="t" l="l"/>
              <a:pathLst>
                <a:path h="18380952" w="10427013">
                  <a:moveTo>
                    <a:pt x="0" y="0"/>
                  </a:moveTo>
                  <a:lnTo>
                    <a:pt x="10427012" y="0"/>
                  </a:lnTo>
                  <a:lnTo>
                    <a:pt x="10427012" y="18380952"/>
                  </a:lnTo>
                  <a:lnTo>
                    <a:pt x="0" y="18380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3976970" y="-3976970"/>
              <a:ext cx="10427013" cy="18380952"/>
            </a:xfrm>
            <a:custGeom>
              <a:avLst/>
              <a:gdLst/>
              <a:ahLst/>
              <a:cxnLst/>
              <a:rect r="r" b="b" t="t" l="l"/>
              <a:pathLst>
                <a:path h="18380952" w="10427013">
                  <a:moveTo>
                    <a:pt x="0" y="0"/>
                  </a:moveTo>
                  <a:lnTo>
                    <a:pt x="10427012" y="0"/>
                  </a:lnTo>
                  <a:lnTo>
                    <a:pt x="10427012" y="18380952"/>
                  </a:lnTo>
                  <a:lnTo>
                    <a:pt x="0" y="18380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18542" y="1081652"/>
              <a:ext cx="15162728" cy="8214827"/>
              <a:chOff x="0" y="0"/>
              <a:chExt cx="2778148" cy="1505139"/>
            </a:xfrm>
          </p:grpSpPr>
          <p:sp>
            <p:nvSpPr>
              <p:cNvPr name="Freeform 7" id="7"/>
              <p:cNvSpPr/>
              <p:nvPr/>
            </p:nvSpPr>
            <p:spPr>
              <a:xfrm flipH="false" flipV="false" rot="0">
                <a:off x="0" y="0"/>
                <a:ext cx="2778148" cy="1505139"/>
              </a:xfrm>
              <a:custGeom>
                <a:avLst/>
                <a:gdLst/>
                <a:ahLst/>
                <a:cxnLst/>
                <a:rect r="r" b="b" t="t" l="l"/>
                <a:pathLst>
                  <a:path h="1505139" w="2778148">
                    <a:moveTo>
                      <a:pt x="0" y="0"/>
                    </a:moveTo>
                    <a:lnTo>
                      <a:pt x="2778148" y="0"/>
                    </a:lnTo>
                    <a:lnTo>
                      <a:pt x="2778148" y="1505139"/>
                    </a:lnTo>
                    <a:lnTo>
                      <a:pt x="0" y="1505139"/>
                    </a:lnTo>
                    <a:close/>
                  </a:path>
                </a:pathLst>
              </a:custGeom>
              <a:solidFill>
                <a:srgbClr val="FFF2EB"/>
              </a:solidFill>
            </p:spPr>
          </p:sp>
          <p:sp>
            <p:nvSpPr>
              <p:cNvPr name="TextBox 8" id="8"/>
              <p:cNvSpPr txBox="true"/>
              <p:nvPr/>
            </p:nvSpPr>
            <p:spPr>
              <a:xfrm>
                <a:off x="0" y="-38100"/>
                <a:ext cx="2778148" cy="1543239"/>
              </a:xfrm>
              <a:prstGeom prst="rect">
                <a:avLst/>
              </a:prstGeom>
            </p:spPr>
            <p:txBody>
              <a:bodyPr anchor="ctr" rtlCol="false" tIns="50800" lIns="50800" bIns="50800" rIns="50800"/>
              <a:lstStyle/>
              <a:p>
                <a:pPr algn="ctr">
                  <a:lnSpc>
                    <a:spcPts val="2660"/>
                  </a:lnSpc>
                  <a:spcBef>
                    <a:spcPct val="0"/>
                  </a:spcBef>
                </a:pPr>
              </a:p>
            </p:txBody>
          </p:sp>
        </p:grpSp>
      </p:grpSp>
      <p:sp>
        <p:nvSpPr>
          <p:cNvPr name="Freeform 9" id="9"/>
          <p:cNvSpPr/>
          <p:nvPr/>
        </p:nvSpPr>
        <p:spPr>
          <a:xfrm flipH="false" flipV="false" rot="0">
            <a:off x="13977387" y="6313399"/>
            <a:ext cx="4310613" cy="3973601"/>
          </a:xfrm>
          <a:custGeom>
            <a:avLst/>
            <a:gdLst/>
            <a:ahLst/>
            <a:cxnLst/>
            <a:rect r="r" b="b" t="t" l="l"/>
            <a:pathLst>
              <a:path h="3973601" w="4310613">
                <a:moveTo>
                  <a:pt x="0" y="0"/>
                </a:moveTo>
                <a:lnTo>
                  <a:pt x="4310613" y="0"/>
                </a:lnTo>
                <a:lnTo>
                  <a:pt x="4310613" y="3973601"/>
                </a:lnTo>
                <a:lnTo>
                  <a:pt x="0" y="3973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805160">
            <a:off x="208386" y="5411748"/>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318023">
            <a:off x="15252640" y="2745779"/>
            <a:ext cx="2235875" cy="1832486"/>
          </a:xfrm>
          <a:custGeom>
            <a:avLst/>
            <a:gdLst/>
            <a:ahLst/>
            <a:cxnLst/>
            <a:rect r="r" b="b" t="t" l="l"/>
            <a:pathLst>
              <a:path h="1832486" w="2235875">
                <a:moveTo>
                  <a:pt x="2235875" y="0"/>
                </a:moveTo>
                <a:lnTo>
                  <a:pt x="0" y="0"/>
                </a:lnTo>
                <a:lnTo>
                  <a:pt x="0" y="1832487"/>
                </a:lnTo>
                <a:lnTo>
                  <a:pt x="2235875" y="1832487"/>
                </a:lnTo>
                <a:lnTo>
                  <a:pt x="223587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00699" y="7998676"/>
            <a:ext cx="4551467" cy="2440724"/>
          </a:xfrm>
          <a:custGeom>
            <a:avLst/>
            <a:gdLst/>
            <a:ahLst/>
            <a:cxnLst/>
            <a:rect r="r" b="b" t="t" l="l"/>
            <a:pathLst>
              <a:path h="2440724" w="4551467">
                <a:moveTo>
                  <a:pt x="0" y="0"/>
                </a:moveTo>
                <a:lnTo>
                  <a:pt x="4551467" y="0"/>
                </a:lnTo>
                <a:lnTo>
                  <a:pt x="4551467" y="2440724"/>
                </a:lnTo>
                <a:lnTo>
                  <a:pt x="0" y="24407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51701" y="8904046"/>
            <a:ext cx="2756558" cy="1478204"/>
          </a:xfrm>
          <a:custGeom>
            <a:avLst/>
            <a:gdLst/>
            <a:ahLst/>
            <a:cxnLst/>
            <a:rect r="r" b="b" t="t" l="l"/>
            <a:pathLst>
              <a:path h="1478204" w="2756558">
                <a:moveTo>
                  <a:pt x="0" y="0"/>
                </a:moveTo>
                <a:lnTo>
                  <a:pt x="2756558" y="0"/>
                </a:lnTo>
                <a:lnTo>
                  <a:pt x="2756558" y="1478204"/>
                </a:lnTo>
                <a:lnTo>
                  <a:pt x="0" y="14782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4606515" y="7455834"/>
            <a:ext cx="781574" cy="78157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grpSp>
        <p:nvGrpSpPr>
          <p:cNvPr name="Group 21" id="21"/>
          <p:cNvGrpSpPr/>
          <p:nvPr/>
        </p:nvGrpSpPr>
        <p:grpSpPr>
          <a:xfrm rot="0">
            <a:off x="17049533" y="7518625"/>
            <a:ext cx="781574" cy="78157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sp>
        <p:nvSpPr>
          <p:cNvPr name="Freeform 24" id="24"/>
          <p:cNvSpPr/>
          <p:nvPr/>
        </p:nvSpPr>
        <p:spPr>
          <a:xfrm flipH="false" flipV="false" rot="0">
            <a:off x="2975178" y="3083903"/>
            <a:ext cx="5852981" cy="629195"/>
          </a:xfrm>
          <a:custGeom>
            <a:avLst/>
            <a:gdLst/>
            <a:ahLst/>
            <a:cxnLst/>
            <a:rect r="r" b="b" t="t" l="l"/>
            <a:pathLst>
              <a:path h="629195" w="5852981">
                <a:moveTo>
                  <a:pt x="0" y="0"/>
                </a:moveTo>
                <a:lnTo>
                  <a:pt x="5852980" y="0"/>
                </a:lnTo>
                <a:lnTo>
                  <a:pt x="5852980" y="629195"/>
                </a:lnTo>
                <a:lnTo>
                  <a:pt x="0" y="629195"/>
                </a:lnTo>
                <a:lnTo>
                  <a:pt x="0" y="0"/>
                </a:lnTo>
                <a:close/>
              </a:path>
            </a:pathLst>
          </a:custGeom>
          <a:blipFill>
            <a:blip r:embed="rId13"/>
            <a:stretch>
              <a:fillRect l="0" t="0" r="0" b="0"/>
            </a:stretch>
          </a:blipFill>
        </p:spPr>
      </p:sp>
      <p:sp>
        <p:nvSpPr>
          <p:cNvPr name="Freeform 25" id="25"/>
          <p:cNvSpPr/>
          <p:nvPr/>
        </p:nvSpPr>
        <p:spPr>
          <a:xfrm flipH="false" flipV="false" rot="0">
            <a:off x="2975178" y="3848279"/>
            <a:ext cx="5852981" cy="2077808"/>
          </a:xfrm>
          <a:custGeom>
            <a:avLst/>
            <a:gdLst/>
            <a:ahLst/>
            <a:cxnLst/>
            <a:rect r="r" b="b" t="t" l="l"/>
            <a:pathLst>
              <a:path h="2077808" w="5852981">
                <a:moveTo>
                  <a:pt x="0" y="0"/>
                </a:moveTo>
                <a:lnTo>
                  <a:pt x="5852980" y="0"/>
                </a:lnTo>
                <a:lnTo>
                  <a:pt x="5852980" y="2077808"/>
                </a:lnTo>
                <a:lnTo>
                  <a:pt x="0" y="2077808"/>
                </a:lnTo>
                <a:lnTo>
                  <a:pt x="0" y="0"/>
                </a:lnTo>
                <a:close/>
              </a:path>
            </a:pathLst>
          </a:custGeom>
          <a:blipFill>
            <a:blip r:embed="rId14"/>
            <a:stretch>
              <a:fillRect l="0" t="0" r="0" b="0"/>
            </a:stretch>
          </a:blipFill>
        </p:spPr>
      </p:sp>
      <p:sp>
        <p:nvSpPr>
          <p:cNvPr name="Freeform 26" id="26"/>
          <p:cNvSpPr/>
          <p:nvPr/>
        </p:nvSpPr>
        <p:spPr>
          <a:xfrm flipH="false" flipV="false" rot="0">
            <a:off x="9073979" y="3083903"/>
            <a:ext cx="5532536" cy="2461979"/>
          </a:xfrm>
          <a:custGeom>
            <a:avLst/>
            <a:gdLst/>
            <a:ahLst/>
            <a:cxnLst/>
            <a:rect r="r" b="b" t="t" l="l"/>
            <a:pathLst>
              <a:path h="2461979" w="5532536">
                <a:moveTo>
                  <a:pt x="0" y="0"/>
                </a:moveTo>
                <a:lnTo>
                  <a:pt x="5532536" y="0"/>
                </a:lnTo>
                <a:lnTo>
                  <a:pt x="5532536" y="2461978"/>
                </a:lnTo>
                <a:lnTo>
                  <a:pt x="0" y="2461978"/>
                </a:lnTo>
                <a:lnTo>
                  <a:pt x="0" y="0"/>
                </a:lnTo>
                <a:close/>
              </a:path>
            </a:pathLst>
          </a:custGeom>
          <a:blipFill>
            <a:blip r:embed="rId15"/>
            <a:stretch>
              <a:fillRect l="0" t="0" r="0" b="0"/>
            </a:stretch>
          </a:blipFill>
        </p:spPr>
      </p:sp>
      <p:sp>
        <p:nvSpPr>
          <p:cNvPr name="TextBox 27" id="27"/>
          <p:cNvSpPr txBox="true"/>
          <p:nvPr/>
        </p:nvSpPr>
        <p:spPr>
          <a:xfrm rot="0">
            <a:off x="5037168" y="1696428"/>
            <a:ext cx="7315081" cy="1387474"/>
          </a:xfrm>
          <a:prstGeom prst="rect">
            <a:avLst/>
          </a:prstGeom>
        </p:spPr>
        <p:txBody>
          <a:bodyPr anchor="t" rtlCol="false" tIns="0" lIns="0" bIns="0" rIns="0">
            <a:spAutoFit/>
          </a:bodyPr>
          <a:lstStyle/>
          <a:p>
            <a:pPr algn="ctr">
              <a:lnSpc>
                <a:spcPts val="11200"/>
              </a:lnSpc>
            </a:pPr>
            <a:r>
              <a:rPr lang="en-US" sz="8000">
                <a:solidFill>
                  <a:srgbClr val="143615"/>
                </a:solidFill>
                <a:latin typeface="可畫朵朵體-繁"/>
                <a:ea typeface="可畫朵朵體-繁"/>
                <a:cs typeface="可畫朵朵體-繁"/>
                <a:sym typeface="可畫朵朵體-繁"/>
              </a:rPr>
              <a:t>新增本地儲存機制</a:t>
            </a:r>
          </a:p>
        </p:txBody>
      </p:sp>
      <p:sp>
        <p:nvSpPr>
          <p:cNvPr name="TextBox 28" id="28"/>
          <p:cNvSpPr txBox="true"/>
          <p:nvPr/>
        </p:nvSpPr>
        <p:spPr>
          <a:xfrm rot="0">
            <a:off x="2975178" y="6160999"/>
            <a:ext cx="5719531" cy="13335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重點：利用檔案串流將遊戲資料（如使用者資訊、排行榜）實際寫入本地檔案並在需要時讀取回來，實現資料的持久化儲存。</a:t>
            </a:r>
          </a:p>
          <a:p>
            <a:pPr algn="l">
              <a:lnSpc>
                <a:spcPts val="2100"/>
              </a:lnSpc>
            </a:pPr>
            <a:r>
              <a:rPr lang="en-US" sz="1500">
                <a:solidFill>
                  <a:srgbClr val="143615"/>
                </a:solidFill>
                <a:latin typeface="可畫朵朵體-繁"/>
                <a:ea typeface="可畫朵朵體-繁"/>
                <a:cs typeface="可畫朵朵體-繁"/>
                <a:sym typeface="可畫朵朵體-繁"/>
              </a:rPr>
              <a:t>經驗：掌握檔案I/O是實現本地儲存的基礎。設計合理的序列化/反序列化機制對於資料的正確儲存和讀取至關重要。同時，也需要考慮檔案不存在或損壞等錯誤情況的處理（雖然專案中這部分錯誤處理可能較為基礎）。</a:t>
            </a:r>
          </a:p>
        </p:txBody>
      </p:sp>
      <p:sp>
        <p:nvSpPr>
          <p:cNvPr name="TextBox 29" id="29"/>
          <p:cNvSpPr txBox="true"/>
          <p:nvPr/>
        </p:nvSpPr>
        <p:spPr>
          <a:xfrm rot="0">
            <a:off x="9073979" y="5633199"/>
            <a:ext cx="4903408" cy="2933700"/>
          </a:xfrm>
          <a:prstGeom prst="rect">
            <a:avLst/>
          </a:prstGeom>
        </p:spPr>
        <p:txBody>
          <a:bodyPr anchor="t" rtlCol="false" tIns="0" lIns="0" bIns="0" rIns="0">
            <a:spAutoFit/>
          </a:bodyPr>
          <a:lstStyle/>
          <a:p>
            <a:pPr algn="l">
              <a:lnSpc>
                <a:spcPts val="2100"/>
              </a:lnSpc>
            </a:pPr>
            <a:r>
              <a:rPr lang="en-US" sz="1500">
                <a:solidFill>
                  <a:srgbClr val="143615"/>
                </a:solidFill>
                <a:latin typeface="可畫朵朵體-繁"/>
                <a:ea typeface="可畫朵朵體-繁"/>
                <a:cs typeface="可畫朵朵體-繁"/>
                <a:sym typeface="可畫朵朵體-繁"/>
              </a:rPr>
              <a:t>技術：</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專案大量使用了C++的 &lt;fstream&gt; 函式庫，透過 std::ofstream（輸出檔案串流）和 std::ifstream（輸入檔案串流）來進行檔案的寫入與讀取。</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資料物件（如 UserProfile）通常會實現 serialize() 方法將物件狀態轉換為字串格式（例如，用特定分隔符如 | 分隔欄位），以及 deserialize() 方法從字串還原物件狀態。這些字串被寫入檔案或從檔案讀取。</a:t>
            </a:r>
          </a:p>
          <a:p>
            <a:pPr algn="l" marL="323850" indent="-161925" lvl="1">
              <a:lnSpc>
                <a:spcPts val="2100"/>
              </a:lnSpc>
              <a:buFont typeface="Arial"/>
              <a:buChar char="•"/>
            </a:pPr>
            <a:r>
              <a:rPr lang="en-US" sz="1500">
                <a:solidFill>
                  <a:srgbClr val="143615"/>
                </a:solidFill>
                <a:latin typeface="可畫朵朵體-繁"/>
                <a:ea typeface="可畫朵朵體-繁"/>
                <a:cs typeface="可畫朵朵體-繁"/>
                <a:sym typeface="可畫朵朵體-繁"/>
              </a:rPr>
              <a:t>&lt;sstream&gt; (字串串流) 也被用於輔助序列化和反序列化過程。</a:t>
            </a:r>
          </a:p>
          <a:p>
            <a:pPr algn="l">
              <a:lnSpc>
                <a:spcPts val="21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97022" y="6351325"/>
            <a:ext cx="4269469" cy="3935675"/>
          </a:xfrm>
          <a:custGeom>
            <a:avLst/>
            <a:gdLst/>
            <a:ahLst/>
            <a:cxnLst/>
            <a:rect r="r" b="b" t="t" l="l"/>
            <a:pathLst>
              <a:path h="3935675" w="4269469">
                <a:moveTo>
                  <a:pt x="0" y="0"/>
                </a:moveTo>
                <a:lnTo>
                  <a:pt x="4269469" y="0"/>
                </a:lnTo>
                <a:lnTo>
                  <a:pt x="4269469" y="3935675"/>
                </a:lnTo>
                <a:lnTo>
                  <a:pt x="0" y="3935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67956" y="6880124"/>
            <a:ext cx="4154727" cy="3406876"/>
          </a:xfrm>
          <a:custGeom>
            <a:avLst/>
            <a:gdLst/>
            <a:ahLst/>
            <a:cxnLst/>
            <a:rect r="r" b="b" t="t" l="l"/>
            <a:pathLst>
              <a:path h="3406876" w="4154727">
                <a:moveTo>
                  <a:pt x="0" y="0"/>
                </a:moveTo>
                <a:lnTo>
                  <a:pt x="4154727" y="0"/>
                </a:lnTo>
                <a:lnTo>
                  <a:pt x="4154727" y="3406876"/>
                </a:lnTo>
                <a:lnTo>
                  <a:pt x="0" y="3406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005962" y="7536859"/>
            <a:ext cx="924716" cy="9247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sp>
        <p:nvSpPr>
          <p:cNvPr name="Freeform 8" id="8"/>
          <p:cNvSpPr/>
          <p:nvPr/>
        </p:nvSpPr>
        <p:spPr>
          <a:xfrm flipH="false" flipV="false" rot="0">
            <a:off x="10356834" y="7092635"/>
            <a:ext cx="4348764" cy="3194365"/>
          </a:xfrm>
          <a:custGeom>
            <a:avLst/>
            <a:gdLst/>
            <a:ahLst/>
            <a:cxnLst/>
            <a:rect r="r" b="b" t="t" l="l"/>
            <a:pathLst>
              <a:path h="3194365" w="4348764">
                <a:moveTo>
                  <a:pt x="0" y="0"/>
                </a:moveTo>
                <a:lnTo>
                  <a:pt x="4348764" y="0"/>
                </a:lnTo>
                <a:lnTo>
                  <a:pt x="4348764" y="3194365"/>
                </a:lnTo>
                <a:lnTo>
                  <a:pt x="0" y="31943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805160">
            <a:off x="1238229" y="859230"/>
            <a:ext cx="2558405" cy="2096826"/>
          </a:xfrm>
          <a:custGeom>
            <a:avLst/>
            <a:gdLst/>
            <a:ahLst/>
            <a:cxnLst/>
            <a:rect r="r" b="b" t="t" l="l"/>
            <a:pathLst>
              <a:path h="2096826" w="2558405">
                <a:moveTo>
                  <a:pt x="0" y="0"/>
                </a:moveTo>
                <a:lnTo>
                  <a:pt x="2558405" y="0"/>
                </a:lnTo>
                <a:lnTo>
                  <a:pt x="2558405" y="2096826"/>
                </a:lnTo>
                <a:lnTo>
                  <a:pt x="0" y="2096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318023">
            <a:off x="15725180" y="4948283"/>
            <a:ext cx="2235875" cy="1832486"/>
          </a:xfrm>
          <a:custGeom>
            <a:avLst/>
            <a:gdLst/>
            <a:ahLst/>
            <a:cxnLst/>
            <a:rect r="r" b="b" t="t" l="l"/>
            <a:pathLst>
              <a:path h="1832486" w="2235875">
                <a:moveTo>
                  <a:pt x="2235875" y="0"/>
                </a:moveTo>
                <a:lnTo>
                  <a:pt x="0" y="0"/>
                </a:lnTo>
                <a:lnTo>
                  <a:pt x="0" y="1832486"/>
                </a:lnTo>
                <a:lnTo>
                  <a:pt x="2235875" y="1832486"/>
                </a:lnTo>
                <a:lnTo>
                  <a:pt x="223587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51701"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4652166" y="0"/>
            <a:ext cx="4621354" cy="1181964"/>
          </a:xfrm>
          <a:custGeom>
            <a:avLst/>
            <a:gdLst/>
            <a:ahLst/>
            <a:cxnLst/>
            <a:rect r="r" b="b" t="t" l="l"/>
            <a:pathLst>
              <a:path h="1181964" w="4621354">
                <a:moveTo>
                  <a:pt x="0" y="0"/>
                </a:moveTo>
                <a:lnTo>
                  <a:pt x="4621354" y="0"/>
                </a:lnTo>
                <a:lnTo>
                  <a:pt x="4621354" y="1181964"/>
                </a:lnTo>
                <a:lnTo>
                  <a:pt x="0" y="1181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356034"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059901" y="0"/>
            <a:ext cx="4621354" cy="1181964"/>
          </a:xfrm>
          <a:custGeom>
            <a:avLst/>
            <a:gdLst/>
            <a:ahLst/>
            <a:cxnLst/>
            <a:rect r="r" b="b" t="t" l="l"/>
            <a:pathLst>
              <a:path h="1181964" w="4621354">
                <a:moveTo>
                  <a:pt x="0" y="0"/>
                </a:moveTo>
                <a:lnTo>
                  <a:pt x="4621353" y="0"/>
                </a:lnTo>
                <a:lnTo>
                  <a:pt x="4621353" y="1181964"/>
                </a:lnTo>
                <a:lnTo>
                  <a:pt x="0" y="1181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13143982" y="7641171"/>
            <a:ext cx="915919" cy="754192"/>
            <a:chOff x="0" y="0"/>
            <a:chExt cx="739845" cy="609208"/>
          </a:xfrm>
        </p:grpSpPr>
        <p:sp>
          <p:nvSpPr>
            <p:cNvPr name="Freeform 16" id="16"/>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17" id="17"/>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18" id="18"/>
          <p:cNvGrpSpPr/>
          <p:nvPr/>
        </p:nvGrpSpPr>
        <p:grpSpPr>
          <a:xfrm rot="0">
            <a:off x="10750792" y="7791270"/>
            <a:ext cx="915919" cy="754192"/>
            <a:chOff x="0" y="0"/>
            <a:chExt cx="739845" cy="609208"/>
          </a:xfrm>
        </p:grpSpPr>
        <p:sp>
          <p:nvSpPr>
            <p:cNvPr name="Freeform 19" id="19"/>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20" id="20"/>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21" id="21"/>
          <p:cNvGrpSpPr/>
          <p:nvPr/>
        </p:nvGrpSpPr>
        <p:grpSpPr>
          <a:xfrm rot="0">
            <a:off x="1264402" y="7479246"/>
            <a:ext cx="915919" cy="754192"/>
            <a:chOff x="0" y="0"/>
            <a:chExt cx="739845" cy="609208"/>
          </a:xfrm>
        </p:grpSpPr>
        <p:sp>
          <p:nvSpPr>
            <p:cNvPr name="Freeform 22" id="22"/>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23" id="23"/>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24" id="24"/>
          <p:cNvGrpSpPr/>
          <p:nvPr/>
        </p:nvGrpSpPr>
        <p:grpSpPr>
          <a:xfrm rot="0">
            <a:off x="3627286" y="7517346"/>
            <a:ext cx="915919" cy="754192"/>
            <a:chOff x="0" y="0"/>
            <a:chExt cx="739845" cy="609208"/>
          </a:xfrm>
        </p:grpSpPr>
        <p:sp>
          <p:nvSpPr>
            <p:cNvPr name="Freeform 25" id="25"/>
            <p:cNvSpPr/>
            <p:nvPr/>
          </p:nvSpPr>
          <p:spPr>
            <a:xfrm flipH="false" flipV="false" rot="0">
              <a:off x="0" y="0"/>
              <a:ext cx="739845" cy="609208"/>
            </a:xfrm>
            <a:custGeom>
              <a:avLst/>
              <a:gdLst/>
              <a:ahLst/>
              <a:cxnLst/>
              <a:rect r="r" b="b" t="t" l="l"/>
              <a:pathLst>
                <a:path h="609208" w="739845">
                  <a:moveTo>
                    <a:pt x="369922" y="0"/>
                  </a:moveTo>
                  <a:cubicBezTo>
                    <a:pt x="165620" y="0"/>
                    <a:pt x="0" y="136376"/>
                    <a:pt x="0" y="304604"/>
                  </a:cubicBezTo>
                  <a:cubicBezTo>
                    <a:pt x="0" y="472832"/>
                    <a:pt x="165620" y="609208"/>
                    <a:pt x="369922" y="609208"/>
                  </a:cubicBezTo>
                  <a:cubicBezTo>
                    <a:pt x="574225" y="609208"/>
                    <a:pt x="739845" y="472832"/>
                    <a:pt x="739845" y="304604"/>
                  </a:cubicBezTo>
                  <a:cubicBezTo>
                    <a:pt x="739845" y="136376"/>
                    <a:pt x="574225" y="0"/>
                    <a:pt x="369922" y="0"/>
                  </a:cubicBezTo>
                  <a:close/>
                </a:path>
              </a:pathLst>
            </a:custGeom>
            <a:solidFill>
              <a:srgbClr val="4AB34E"/>
            </a:solidFill>
          </p:spPr>
        </p:sp>
        <p:sp>
          <p:nvSpPr>
            <p:cNvPr name="TextBox 26" id="26"/>
            <p:cNvSpPr txBox="true"/>
            <p:nvPr/>
          </p:nvSpPr>
          <p:spPr>
            <a:xfrm>
              <a:off x="69360" y="28538"/>
              <a:ext cx="601124" cy="523556"/>
            </a:xfrm>
            <a:prstGeom prst="rect">
              <a:avLst/>
            </a:prstGeom>
          </p:spPr>
          <p:txBody>
            <a:bodyPr anchor="ctr" rtlCol="false" tIns="50800" lIns="50800" bIns="50800" rIns="50800"/>
            <a:lstStyle/>
            <a:p>
              <a:pPr algn="ctr">
                <a:lnSpc>
                  <a:spcPts val="2467"/>
                </a:lnSpc>
              </a:pPr>
            </a:p>
          </p:txBody>
        </p:sp>
      </p:grpSp>
      <p:grpSp>
        <p:nvGrpSpPr>
          <p:cNvPr name="Group 27" id="27"/>
          <p:cNvGrpSpPr/>
          <p:nvPr/>
        </p:nvGrpSpPr>
        <p:grpSpPr>
          <a:xfrm rot="0">
            <a:off x="16211479" y="7555909"/>
            <a:ext cx="924716" cy="92471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34E"/>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2467"/>
                </a:lnSpc>
              </a:pPr>
            </a:p>
          </p:txBody>
        </p:sp>
      </p:grpSp>
      <p:sp>
        <p:nvSpPr>
          <p:cNvPr name="TextBox 30" id="30"/>
          <p:cNvSpPr txBox="true"/>
          <p:nvPr/>
        </p:nvSpPr>
        <p:spPr>
          <a:xfrm rot="0">
            <a:off x="1814568" y="1886354"/>
            <a:ext cx="14556010" cy="4464971"/>
          </a:xfrm>
          <a:prstGeom prst="rect">
            <a:avLst/>
          </a:prstGeom>
        </p:spPr>
        <p:txBody>
          <a:bodyPr anchor="t" rtlCol="false" tIns="0" lIns="0" bIns="0" rIns="0">
            <a:spAutoFit/>
          </a:bodyPr>
          <a:lstStyle/>
          <a:p>
            <a:pPr algn="ctr">
              <a:lnSpc>
                <a:spcPts val="32868"/>
              </a:lnSpc>
            </a:pPr>
            <a:r>
              <a:rPr lang="en-US" sz="23477">
                <a:solidFill>
                  <a:srgbClr val="143615"/>
                </a:solidFill>
                <a:latin typeface="Funtastic"/>
                <a:ea typeface="Funtastic"/>
                <a:cs typeface="Funtastic"/>
                <a:sym typeface="Funtastic"/>
              </a:rPr>
              <a:t>Thank You</a:t>
            </a:r>
          </a:p>
        </p:txBody>
      </p:sp>
      <p:sp>
        <p:nvSpPr>
          <p:cNvPr name="Freeform 31" id="31"/>
          <p:cNvSpPr/>
          <p:nvPr/>
        </p:nvSpPr>
        <p:spPr>
          <a:xfrm flipH="false" flipV="false" rot="0">
            <a:off x="4480495" y="6684557"/>
            <a:ext cx="4599989" cy="3721809"/>
          </a:xfrm>
          <a:custGeom>
            <a:avLst/>
            <a:gdLst/>
            <a:ahLst/>
            <a:cxnLst/>
            <a:rect r="r" b="b" t="t" l="l"/>
            <a:pathLst>
              <a:path h="3721809" w="4599989">
                <a:moveTo>
                  <a:pt x="0" y="0"/>
                </a:moveTo>
                <a:lnTo>
                  <a:pt x="4599989" y="0"/>
                </a:lnTo>
                <a:lnTo>
                  <a:pt x="4599989" y="3721810"/>
                </a:lnTo>
                <a:lnTo>
                  <a:pt x="0" y="37218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2" id="32"/>
          <p:cNvGrpSpPr/>
          <p:nvPr/>
        </p:nvGrpSpPr>
        <p:grpSpPr>
          <a:xfrm rot="0">
            <a:off x="7760535" y="7701665"/>
            <a:ext cx="832996" cy="684050"/>
            <a:chOff x="0" y="0"/>
            <a:chExt cx="812800" cy="667465"/>
          </a:xfrm>
        </p:grpSpPr>
        <p:sp>
          <p:nvSpPr>
            <p:cNvPr name="Freeform 33" id="33"/>
            <p:cNvSpPr/>
            <p:nvPr/>
          </p:nvSpPr>
          <p:spPr>
            <a:xfrm flipH="false" flipV="false" rot="0">
              <a:off x="0" y="0"/>
              <a:ext cx="812800" cy="667465"/>
            </a:xfrm>
            <a:custGeom>
              <a:avLst/>
              <a:gdLst/>
              <a:ahLst/>
              <a:cxnLst/>
              <a:rect r="r" b="b" t="t" l="l"/>
              <a:pathLst>
                <a:path h="667465" w="812800">
                  <a:moveTo>
                    <a:pt x="406400" y="0"/>
                  </a:moveTo>
                  <a:cubicBezTo>
                    <a:pt x="181951" y="0"/>
                    <a:pt x="0" y="149417"/>
                    <a:pt x="0" y="333733"/>
                  </a:cubicBezTo>
                  <a:cubicBezTo>
                    <a:pt x="0" y="518048"/>
                    <a:pt x="181951" y="667465"/>
                    <a:pt x="406400" y="667465"/>
                  </a:cubicBezTo>
                  <a:cubicBezTo>
                    <a:pt x="630849" y="667465"/>
                    <a:pt x="812800" y="518048"/>
                    <a:pt x="812800" y="333733"/>
                  </a:cubicBezTo>
                  <a:cubicBezTo>
                    <a:pt x="812800" y="149417"/>
                    <a:pt x="630849" y="0"/>
                    <a:pt x="406400" y="0"/>
                  </a:cubicBezTo>
                  <a:close/>
                </a:path>
              </a:pathLst>
            </a:custGeom>
            <a:solidFill>
              <a:srgbClr val="4AB34E"/>
            </a:solidFill>
          </p:spPr>
        </p:sp>
        <p:sp>
          <p:nvSpPr>
            <p:cNvPr name="TextBox 34" id="34"/>
            <p:cNvSpPr txBox="true"/>
            <p:nvPr/>
          </p:nvSpPr>
          <p:spPr>
            <a:xfrm>
              <a:off x="76200" y="34000"/>
              <a:ext cx="660400" cy="570890"/>
            </a:xfrm>
            <a:prstGeom prst="rect">
              <a:avLst/>
            </a:prstGeom>
          </p:spPr>
          <p:txBody>
            <a:bodyPr anchor="ctr" rtlCol="false" tIns="50800" lIns="50800" bIns="50800" rIns="50800"/>
            <a:lstStyle/>
            <a:p>
              <a:pPr algn="ctr">
                <a:lnSpc>
                  <a:spcPts val="2467"/>
                </a:lnSpc>
              </a:pPr>
            </a:p>
          </p:txBody>
        </p:sp>
      </p:grpSp>
      <p:grpSp>
        <p:nvGrpSpPr>
          <p:cNvPr name="Group 35" id="35"/>
          <p:cNvGrpSpPr/>
          <p:nvPr/>
        </p:nvGrpSpPr>
        <p:grpSpPr>
          <a:xfrm rot="0">
            <a:off x="5190447" y="7524692"/>
            <a:ext cx="937258" cy="684050"/>
            <a:chOff x="0" y="0"/>
            <a:chExt cx="914534" cy="667465"/>
          </a:xfrm>
        </p:grpSpPr>
        <p:sp>
          <p:nvSpPr>
            <p:cNvPr name="Freeform 36" id="36"/>
            <p:cNvSpPr/>
            <p:nvPr/>
          </p:nvSpPr>
          <p:spPr>
            <a:xfrm flipH="false" flipV="false" rot="0">
              <a:off x="0" y="0"/>
              <a:ext cx="914534" cy="667465"/>
            </a:xfrm>
            <a:custGeom>
              <a:avLst/>
              <a:gdLst/>
              <a:ahLst/>
              <a:cxnLst/>
              <a:rect r="r" b="b" t="t" l="l"/>
              <a:pathLst>
                <a:path h="667465" w="914534">
                  <a:moveTo>
                    <a:pt x="457267" y="0"/>
                  </a:moveTo>
                  <a:cubicBezTo>
                    <a:pt x="204725" y="0"/>
                    <a:pt x="0" y="149417"/>
                    <a:pt x="0" y="333733"/>
                  </a:cubicBezTo>
                  <a:cubicBezTo>
                    <a:pt x="0" y="518048"/>
                    <a:pt x="204725" y="667465"/>
                    <a:pt x="457267" y="667465"/>
                  </a:cubicBezTo>
                  <a:cubicBezTo>
                    <a:pt x="709809" y="667465"/>
                    <a:pt x="914534" y="518048"/>
                    <a:pt x="914534" y="333733"/>
                  </a:cubicBezTo>
                  <a:cubicBezTo>
                    <a:pt x="914534" y="149417"/>
                    <a:pt x="709809" y="0"/>
                    <a:pt x="457267" y="0"/>
                  </a:cubicBezTo>
                  <a:close/>
                </a:path>
              </a:pathLst>
            </a:custGeom>
            <a:solidFill>
              <a:srgbClr val="4AB34E"/>
            </a:solidFill>
          </p:spPr>
        </p:sp>
        <p:sp>
          <p:nvSpPr>
            <p:cNvPr name="TextBox 37" id="37"/>
            <p:cNvSpPr txBox="true"/>
            <p:nvPr/>
          </p:nvSpPr>
          <p:spPr>
            <a:xfrm>
              <a:off x="85738" y="34000"/>
              <a:ext cx="743059" cy="570890"/>
            </a:xfrm>
            <a:prstGeom prst="rect">
              <a:avLst/>
            </a:prstGeom>
          </p:spPr>
          <p:txBody>
            <a:bodyPr anchor="ctr" rtlCol="false" tIns="50800" lIns="50800" bIns="50800" rIns="50800"/>
            <a:lstStyle/>
            <a:p>
              <a:pPr algn="ctr">
                <a:lnSpc>
                  <a:spcPts val="246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DAGpMRk8-TA</dc:identifier>
  <dcterms:modified xsi:type="dcterms:W3CDTF">2011-08-01T06:04:30Z</dcterms:modified>
  <cp:revision>1</cp:revision>
  <dc:title>Frog cross road</dc:title>
</cp:coreProperties>
</file>